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sldIdLst>
    <p:sldId id="256" r:id="rId2"/>
    <p:sldId id="257" r:id="rId3"/>
  </p:sldIdLst>
  <p:sldSz cx="7772400" cy="100584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Dosis" panose="02010503020202060003" pitchFamily="2" charset="77"/>
      <p:regular r:id="rId10"/>
      <p:bold r:id="rId11"/>
    </p:embeddedFont>
    <p:embeddedFont>
      <p:font typeface="DOSIS BOOK" panose="02010503020202060003" pitchFamily="2" charset="77"/>
      <p:regular r:id="rId12"/>
    </p:embeddedFont>
    <p:embeddedFont>
      <p:font typeface="Lato" panose="020F0502020204030203" pitchFamily="34" charset="0"/>
      <p:regular r:id="rId13"/>
      <p:bold r:id="rId14"/>
      <p:italic r:id="rId15"/>
      <p:boldItalic r:id="rId16"/>
    </p:embeddedFont>
    <p:embeddedFont>
      <p:font typeface="Lato Black" panose="020F0502020204030203" pitchFamily="34" charset="0"/>
      <p:bold r:id="rId17"/>
      <p:italic r:id="rId18"/>
      <p:boldItalic r:id="rId19"/>
    </p:embeddedFont>
    <p:embeddedFont>
      <p:font typeface="Lato Light" panose="020F0402020204030203" pitchFamily="34" charset="0"/>
      <p:regular r:id="rId20"/>
      <p: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24F"/>
    <a:srgbClr val="007EAE"/>
    <a:srgbClr val="B3B5B7"/>
    <a:srgbClr val="329645"/>
    <a:srgbClr val="255C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09"/>
    <p:restoredTop sz="96327"/>
  </p:normalViewPr>
  <p:slideViewPr>
    <p:cSldViewPr snapToGrid="0" snapToObjects="1">
      <p:cViewPr varScale="1">
        <p:scale>
          <a:sx n="84" d="100"/>
          <a:sy n="84" d="100"/>
        </p:scale>
        <p:origin x="36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theme" Target="theme/theme1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n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6F4957-6D8D-214A-E81E-558E726804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8501"/>
            <a:ext cx="7772400" cy="10058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868871-49DA-08EC-6627-34C9B991EA35}"/>
              </a:ext>
            </a:extLst>
          </p:cNvPr>
          <p:cNvSpPr txBox="1"/>
          <p:nvPr userDrawn="1"/>
        </p:nvSpPr>
        <p:spPr>
          <a:xfrm>
            <a:off x="600012" y="5018369"/>
            <a:ext cx="4920696" cy="36618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What </a:t>
            </a:r>
            <a:r>
              <a:rPr lang="en-US" sz="1400" b="1" i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is</a:t>
            </a:r>
            <a:r>
              <a:rPr lang="en-US" sz="14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 Hygienically Clean?</a:t>
            </a:r>
          </a:p>
          <a:p>
            <a:pPr>
              <a:spcAft>
                <a:spcPts val="1000"/>
              </a:spcAft>
            </a:pPr>
            <a: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  <a:t>It’s the top shelf of hygiene. A league above your home washer, Hygienically Clean is biologically tested and increasingly demanded by customers.</a:t>
            </a:r>
            <a:endParaRPr lang="en-US" sz="1300" dirty="0">
              <a:latin typeface="Lato Light" panose="020F0402020204030203" pitchFamily="34" charset="0"/>
              <a:cs typeface="Lato Light" panose="020F0402020204030203" pitchFamily="34" charset="0"/>
            </a:endParaRPr>
          </a:p>
          <a:p>
            <a:r>
              <a:rPr lang="en-US" sz="13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5-Star Perks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Have the best: 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Washed to a standard you can’t achieve on your own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Stand out: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Differentiate yourself from competition</a:t>
            </a:r>
          </a:p>
          <a:p>
            <a:pPr marL="171450" indent="-171450">
              <a:spcAft>
                <a:spcPts val="1000"/>
              </a:spcAft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Make more money: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On average, diners are willing to pay $10 more for a meal with clean linens</a:t>
            </a:r>
            <a:endParaRPr lang="en-US" sz="1300" dirty="0">
              <a:latin typeface="Lato Light" panose="020F0402020204030203" pitchFamily="34" charset="0"/>
              <a:cs typeface="Lato Light" panose="020F0402020204030203" pitchFamily="34" charset="0"/>
            </a:endParaRPr>
          </a:p>
          <a:p>
            <a:pPr marL="0" indent="0">
              <a:buClr>
                <a:srgbClr val="329645"/>
              </a:buClr>
              <a:buFont typeface="Wingdings" pitchFamily="2" charset="2"/>
              <a:buNone/>
            </a:pPr>
            <a:r>
              <a:rPr lang="en-US" sz="13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5-Star Service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Exceed expectations: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Customers have a newer,</a:t>
            </a:r>
            <a:b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higher standard of cleanliness post-COVID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Attract staff: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Potential employees will see that</a:t>
            </a:r>
            <a:b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you take yourself—and them—seriously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Retain talent: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Make employees feel trusted,</a:t>
            </a:r>
            <a:b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protected, and respected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FFFDF7-96FC-87C4-2523-C1478CD26B6F}"/>
              </a:ext>
            </a:extLst>
          </p:cNvPr>
          <p:cNvSpPr txBox="1"/>
          <p:nvPr userDrawn="1"/>
        </p:nvSpPr>
        <p:spPr>
          <a:xfrm rot="16200000">
            <a:off x="5726860" y="7683315"/>
            <a:ext cx="3190094" cy="343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700" b="0" i="1" dirty="0">
                <a:solidFill>
                  <a:schemeClr val="bg1"/>
                </a:solidFill>
                <a:latin typeface="Lato Light" panose="020F0402020204030203" pitchFamily="34" charset="0"/>
                <a:cs typeface="Lato Light" panose="020F0402020204030203" pitchFamily="34" charset="0"/>
              </a:rPr>
              <a:t>*The Textile Rental Services Association surveyed 1000 U.S. consumers in 2021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EF11EE-B31C-A3F8-D337-373260D618C1}"/>
              </a:ext>
            </a:extLst>
          </p:cNvPr>
          <p:cNvGrpSpPr/>
          <p:nvPr userDrawn="1"/>
        </p:nvGrpSpPr>
        <p:grpSpPr>
          <a:xfrm>
            <a:off x="4274005" y="7701459"/>
            <a:ext cx="2776019" cy="746247"/>
            <a:chOff x="4274005" y="6212337"/>
            <a:chExt cx="2776019" cy="74624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7EBBC3EF-9EA6-74CC-D7BD-4485BD0C276A}"/>
                </a:ext>
              </a:extLst>
            </p:cNvPr>
            <p:cNvSpPr/>
            <p:nvPr/>
          </p:nvSpPr>
          <p:spPr>
            <a:xfrm>
              <a:off x="4306824" y="6212337"/>
              <a:ext cx="2743200" cy="746247"/>
            </a:xfrm>
            <a:prstGeom prst="roundRect">
              <a:avLst/>
            </a:prstGeom>
            <a:solidFill>
              <a:srgbClr val="007E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5840" rIns="0" rtlCol="0" anchor="ctr"/>
            <a:lstStyle/>
            <a:p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would be more satisfied</a:t>
              </a:r>
              <a:b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</a:br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if a restaurant displayed Hygienically Clean certification</a:t>
              </a:r>
              <a:endParaRPr lang="en-US" sz="1080" b="1" dirty="0">
                <a:latin typeface="Dosis" panose="02010503020202060003" pitchFamily="2" charset="77"/>
                <a:cs typeface="Lato" panose="020F05020202040302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4E3B65E-62E0-9CD0-0EB6-97E4842614D1}"/>
                </a:ext>
              </a:extLst>
            </p:cNvPr>
            <p:cNvSpPr txBox="1"/>
            <p:nvPr/>
          </p:nvSpPr>
          <p:spPr>
            <a:xfrm>
              <a:off x="4274005" y="6369833"/>
              <a:ext cx="1124712" cy="58875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31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63%</a:t>
              </a:r>
              <a:br>
                <a:rPr lang="en-US" b="1" dirty="0">
                  <a:solidFill>
                    <a:schemeClr val="bg1"/>
                  </a:solidFill>
                  <a:latin typeface="Dosis" panose="02010503020202060003" pitchFamily="2" charset="77"/>
                </a:rPr>
              </a:br>
              <a:r>
                <a:rPr lang="en-US" sz="16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of diners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2D20B20-52FB-E243-77CC-B935731238B6}"/>
              </a:ext>
            </a:extLst>
          </p:cNvPr>
          <p:cNvSpPr txBox="1"/>
          <p:nvPr userDrawn="1"/>
        </p:nvSpPr>
        <p:spPr>
          <a:xfrm>
            <a:off x="453048" y="667082"/>
            <a:ext cx="3909358" cy="1737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64592" indent="-164592">
              <a:lnSpc>
                <a:spcPts val="3600"/>
              </a:lnSpc>
              <a:spcAft>
                <a:spcPts val="400"/>
              </a:spcAft>
            </a:pPr>
            <a:r>
              <a:rPr lang="en-US" sz="3600" b="1" dirty="0">
                <a:solidFill>
                  <a:schemeClr val="bg1"/>
                </a:solidFill>
                <a:latin typeface="Dosis" panose="02010503020202060003" pitchFamily="2" charset="77"/>
              </a:rPr>
              <a:t>“Clean” Doesn’t</a:t>
            </a:r>
            <a:br>
              <a:rPr lang="en-US" sz="3600" b="1" dirty="0">
                <a:solidFill>
                  <a:schemeClr val="bg1"/>
                </a:solidFill>
                <a:latin typeface="Dosis" panose="02010503020202060003" pitchFamily="2" charset="77"/>
              </a:rPr>
            </a:br>
            <a:r>
              <a:rPr lang="en-US" sz="3600" b="1" dirty="0">
                <a:solidFill>
                  <a:schemeClr val="bg1"/>
                </a:solidFill>
                <a:latin typeface="Dosis" panose="02010503020202060003" pitchFamily="2" charset="77"/>
              </a:rPr>
              <a:t>Cut It Anymore</a:t>
            </a:r>
          </a:p>
          <a:p>
            <a:pPr marL="164592" indent="0"/>
            <a:r>
              <a:rPr lang="en-US" sz="2100" b="0" i="0" dirty="0">
                <a:solidFill>
                  <a:schemeClr val="bg1"/>
                </a:solidFill>
                <a:latin typeface="Dosis Book" panose="02010503020202060003" pitchFamily="2" charset="77"/>
              </a:rPr>
              <a:t>Diners demand Hygienically Clean experiences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8289FC2-EC50-66B0-5DEE-EECBEA16A99A}"/>
              </a:ext>
            </a:extLst>
          </p:cNvPr>
          <p:cNvGrpSpPr/>
          <p:nvPr userDrawn="1"/>
        </p:nvGrpSpPr>
        <p:grpSpPr>
          <a:xfrm>
            <a:off x="4274005" y="8580632"/>
            <a:ext cx="2776019" cy="746247"/>
            <a:chOff x="4274005" y="6212337"/>
            <a:chExt cx="2776019" cy="74624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3A7DF31E-1B63-5818-B85A-9DBE9435EBE3}"/>
                </a:ext>
              </a:extLst>
            </p:cNvPr>
            <p:cNvSpPr/>
            <p:nvPr/>
          </p:nvSpPr>
          <p:spPr>
            <a:xfrm>
              <a:off x="4306824" y="6212337"/>
              <a:ext cx="2743200" cy="746247"/>
            </a:xfrm>
            <a:prstGeom prst="roundRect">
              <a:avLst/>
            </a:prstGeom>
            <a:solidFill>
              <a:srgbClr val="002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5840" rIns="0" rtlCol="0" anchor="ctr"/>
            <a:lstStyle/>
            <a:p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said that the cleanliness of tables is essential to their restaurant experience</a:t>
              </a:r>
              <a:endParaRPr lang="en-US" sz="1080" b="1" dirty="0">
                <a:latin typeface="Dosis" panose="02010503020202060003" pitchFamily="2" charset="77"/>
                <a:cs typeface="Lato" panose="020F050202020403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6E2F26-82D2-7C70-B9E3-EE3E2CF8182A}"/>
                </a:ext>
              </a:extLst>
            </p:cNvPr>
            <p:cNvSpPr txBox="1"/>
            <p:nvPr/>
          </p:nvSpPr>
          <p:spPr>
            <a:xfrm>
              <a:off x="4274005" y="6369833"/>
              <a:ext cx="1124712" cy="58875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31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93%</a:t>
              </a:r>
              <a:br>
                <a:rPr lang="en-US" b="1" dirty="0">
                  <a:solidFill>
                    <a:schemeClr val="bg1"/>
                  </a:solidFill>
                  <a:latin typeface="Dosis" panose="02010503020202060003" pitchFamily="2" charset="77"/>
                </a:rPr>
              </a:br>
              <a:r>
                <a:rPr lang="en-US" sz="16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of diners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1816EBE-272F-EFBD-3885-6462E67C32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520708" y="565655"/>
            <a:ext cx="1842999" cy="1474399"/>
          </a:xfrm>
          <a:prstGeom prst="rect">
            <a:avLst/>
          </a:prstGeom>
          <a:effectLst>
            <a:glow rad="508000">
              <a:schemeClr val="bg1">
                <a:alpha val="4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8431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ean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6F4957-6D8D-214A-E81E-558E726804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8501"/>
            <a:ext cx="7772400" cy="10058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868871-49DA-08EC-6627-34C9B991EA35}"/>
              </a:ext>
            </a:extLst>
          </p:cNvPr>
          <p:cNvSpPr txBox="1"/>
          <p:nvPr userDrawn="1"/>
        </p:nvSpPr>
        <p:spPr>
          <a:xfrm>
            <a:off x="600012" y="5018369"/>
            <a:ext cx="4920696" cy="36618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What </a:t>
            </a:r>
            <a:r>
              <a:rPr lang="en-US" sz="1400" b="1" i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is</a:t>
            </a:r>
            <a:r>
              <a:rPr lang="en-US" sz="14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 Hygienically Clean?</a:t>
            </a:r>
          </a:p>
          <a:p>
            <a:pPr>
              <a:spcAft>
                <a:spcPts val="1000"/>
              </a:spcAft>
            </a:pPr>
            <a: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  <a:t>It’s the top shelf of hygiene. A league above your home washer, Hygienically Clean is biologically tested and increasingly demanded by customers.</a:t>
            </a:r>
            <a:endParaRPr lang="en-US" sz="1300" dirty="0">
              <a:latin typeface="Lato Light" panose="020F0402020204030203" pitchFamily="34" charset="0"/>
              <a:cs typeface="Lato Light" panose="020F0402020204030203" pitchFamily="34" charset="0"/>
            </a:endParaRPr>
          </a:p>
          <a:p>
            <a:r>
              <a:rPr lang="en-US" sz="13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5-Star Perks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Have the best: 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Washed to a standard you can’t achieve on your own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Stand out: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Differentiate yourself from competition</a:t>
            </a:r>
          </a:p>
          <a:p>
            <a:pPr marL="171450" indent="-171450">
              <a:spcAft>
                <a:spcPts val="1000"/>
              </a:spcAft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Make more money: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On average, diners are willing to pay $10 more for a meal with clean linens</a:t>
            </a:r>
            <a:endParaRPr lang="en-US" sz="1300" dirty="0">
              <a:latin typeface="Lato Light" panose="020F0402020204030203" pitchFamily="34" charset="0"/>
              <a:cs typeface="Lato Light" panose="020F0402020204030203" pitchFamily="34" charset="0"/>
            </a:endParaRPr>
          </a:p>
          <a:p>
            <a:pPr marL="0" indent="0">
              <a:buClr>
                <a:srgbClr val="329645"/>
              </a:buClr>
              <a:buFont typeface="Wingdings" pitchFamily="2" charset="2"/>
              <a:buNone/>
            </a:pPr>
            <a:r>
              <a:rPr lang="en-US" sz="13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5-Star Service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Exceed expectations: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Customers have a newer,</a:t>
            </a:r>
            <a:b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higher standard of cleanliness post-COVID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Attract staff: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Potential employees will see that</a:t>
            </a:r>
            <a:b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you take yourself—and them—seriously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Retain talent: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Make employees feel trusted,</a:t>
            </a:r>
            <a:b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protected, and respected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FFFDF7-96FC-87C4-2523-C1478CD26B6F}"/>
              </a:ext>
            </a:extLst>
          </p:cNvPr>
          <p:cNvSpPr txBox="1"/>
          <p:nvPr userDrawn="1"/>
        </p:nvSpPr>
        <p:spPr>
          <a:xfrm rot="16200000">
            <a:off x="5726860" y="7683315"/>
            <a:ext cx="3190094" cy="343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700" b="0" i="1" dirty="0">
                <a:solidFill>
                  <a:schemeClr val="bg1"/>
                </a:solidFill>
                <a:latin typeface="Lato Light" panose="020F0402020204030203" pitchFamily="34" charset="0"/>
                <a:cs typeface="Lato Light" panose="020F0402020204030203" pitchFamily="34" charset="0"/>
              </a:rPr>
              <a:t>*The Textile Rental Services Association surveyed 1000 U.S. consumers in 2021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EF11EE-B31C-A3F8-D337-373260D618C1}"/>
              </a:ext>
            </a:extLst>
          </p:cNvPr>
          <p:cNvGrpSpPr/>
          <p:nvPr userDrawn="1"/>
        </p:nvGrpSpPr>
        <p:grpSpPr>
          <a:xfrm>
            <a:off x="4274005" y="7701459"/>
            <a:ext cx="2776019" cy="746247"/>
            <a:chOff x="4274005" y="6212337"/>
            <a:chExt cx="2776019" cy="74624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7EBBC3EF-9EA6-74CC-D7BD-4485BD0C276A}"/>
                </a:ext>
              </a:extLst>
            </p:cNvPr>
            <p:cNvSpPr/>
            <p:nvPr/>
          </p:nvSpPr>
          <p:spPr>
            <a:xfrm>
              <a:off x="4306824" y="6212337"/>
              <a:ext cx="2743200" cy="746247"/>
            </a:xfrm>
            <a:prstGeom prst="roundRect">
              <a:avLst/>
            </a:prstGeom>
            <a:solidFill>
              <a:srgbClr val="007E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5840" rIns="0" rtlCol="0" anchor="ctr"/>
            <a:lstStyle/>
            <a:p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would be more satisfied</a:t>
              </a:r>
              <a:b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</a:br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if a restaurant displayed Hygienically Clean certification</a:t>
              </a:r>
              <a:endParaRPr lang="en-US" sz="1080" b="1" dirty="0">
                <a:latin typeface="Dosis" panose="02010503020202060003" pitchFamily="2" charset="77"/>
                <a:cs typeface="Lato" panose="020F05020202040302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4E3B65E-62E0-9CD0-0EB6-97E4842614D1}"/>
                </a:ext>
              </a:extLst>
            </p:cNvPr>
            <p:cNvSpPr txBox="1"/>
            <p:nvPr/>
          </p:nvSpPr>
          <p:spPr>
            <a:xfrm>
              <a:off x="4274005" y="6369833"/>
              <a:ext cx="1124712" cy="58875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31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63%</a:t>
              </a:r>
              <a:br>
                <a:rPr lang="en-US" b="1" dirty="0">
                  <a:solidFill>
                    <a:schemeClr val="bg1"/>
                  </a:solidFill>
                  <a:latin typeface="Dosis" panose="02010503020202060003" pitchFamily="2" charset="77"/>
                </a:rPr>
              </a:br>
              <a:r>
                <a:rPr lang="en-US" sz="16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of diners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2D20B20-52FB-E243-77CC-B935731238B6}"/>
              </a:ext>
            </a:extLst>
          </p:cNvPr>
          <p:cNvSpPr txBox="1"/>
          <p:nvPr userDrawn="1"/>
        </p:nvSpPr>
        <p:spPr>
          <a:xfrm>
            <a:off x="453048" y="667082"/>
            <a:ext cx="3909358" cy="1737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64592" indent="-164592">
              <a:lnSpc>
                <a:spcPts val="3600"/>
              </a:lnSpc>
              <a:spcAft>
                <a:spcPts val="400"/>
              </a:spcAft>
            </a:pPr>
            <a:r>
              <a:rPr lang="en-US" sz="3600" b="1" dirty="0">
                <a:solidFill>
                  <a:schemeClr val="bg1"/>
                </a:solidFill>
                <a:latin typeface="Dosis" panose="02010503020202060003" pitchFamily="2" charset="77"/>
              </a:rPr>
              <a:t>“Clean” Doesn’t</a:t>
            </a:r>
            <a:br>
              <a:rPr lang="en-US" sz="3600" b="1" dirty="0">
                <a:solidFill>
                  <a:schemeClr val="bg1"/>
                </a:solidFill>
                <a:latin typeface="Dosis" panose="02010503020202060003" pitchFamily="2" charset="77"/>
              </a:rPr>
            </a:br>
            <a:r>
              <a:rPr lang="en-US" sz="3600" b="1" dirty="0">
                <a:solidFill>
                  <a:schemeClr val="bg1"/>
                </a:solidFill>
                <a:latin typeface="Dosis" panose="02010503020202060003" pitchFamily="2" charset="77"/>
              </a:rPr>
              <a:t>Cut It Anymore</a:t>
            </a:r>
          </a:p>
          <a:p>
            <a:pPr marL="164592" indent="0"/>
            <a:r>
              <a:rPr lang="en-US" sz="2100" b="0" i="0" dirty="0">
                <a:solidFill>
                  <a:schemeClr val="bg1"/>
                </a:solidFill>
                <a:latin typeface="Dosis Book" panose="02010503020202060003" pitchFamily="2" charset="77"/>
              </a:rPr>
              <a:t>Diners demand Hygienically Clean experiences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8289FC2-EC50-66B0-5DEE-EECBEA16A99A}"/>
              </a:ext>
            </a:extLst>
          </p:cNvPr>
          <p:cNvGrpSpPr/>
          <p:nvPr userDrawn="1"/>
        </p:nvGrpSpPr>
        <p:grpSpPr>
          <a:xfrm>
            <a:off x="4274005" y="8580632"/>
            <a:ext cx="2776019" cy="746247"/>
            <a:chOff x="4274005" y="6212337"/>
            <a:chExt cx="2776019" cy="74624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3A7DF31E-1B63-5818-B85A-9DBE9435EBE3}"/>
                </a:ext>
              </a:extLst>
            </p:cNvPr>
            <p:cNvSpPr/>
            <p:nvPr/>
          </p:nvSpPr>
          <p:spPr>
            <a:xfrm>
              <a:off x="4306824" y="6212337"/>
              <a:ext cx="2743200" cy="746247"/>
            </a:xfrm>
            <a:prstGeom prst="roundRect">
              <a:avLst/>
            </a:prstGeom>
            <a:solidFill>
              <a:srgbClr val="002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5840" rIns="0" rtlCol="0" anchor="ctr"/>
            <a:lstStyle/>
            <a:p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said that the cleanliness of tables is essential to their restaurant experience</a:t>
              </a:r>
              <a:endParaRPr lang="en-US" sz="1080" b="1" dirty="0">
                <a:latin typeface="Dosis" panose="02010503020202060003" pitchFamily="2" charset="77"/>
                <a:cs typeface="Lato" panose="020F050202020403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6E2F26-82D2-7C70-B9E3-EE3E2CF8182A}"/>
                </a:ext>
              </a:extLst>
            </p:cNvPr>
            <p:cNvSpPr txBox="1"/>
            <p:nvPr/>
          </p:nvSpPr>
          <p:spPr>
            <a:xfrm>
              <a:off x="4274005" y="6369833"/>
              <a:ext cx="1124712" cy="58875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31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93%</a:t>
              </a:r>
              <a:br>
                <a:rPr lang="en-US" b="1" dirty="0">
                  <a:solidFill>
                    <a:schemeClr val="bg1"/>
                  </a:solidFill>
                  <a:latin typeface="Dosis" panose="02010503020202060003" pitchFamily="2" charset="77"/>
                </a:rPr>
              </a:br>
              <a:r>
                <a:rPr lang="en-US" sz="16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of diners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534EDA6-7677-5D02-2B22-022E9886C8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520708" y="565655"/>
            <a:ext cx="1842999" cy="1474399"/>
          </a:xfrm>
          <a:prstGeom prst="rect">
            <a:avLst/>
          </a:prstGeom>
          <a:effectLst>
            <a:glow rad="508000">
              <a:schemeClr val="bg1">
                <a:alpha val="4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40343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29975-BA61-3E44-A407-F92AE6EAE583}" type="datetimeFigureOut">
              <a:rPr lang="en-US" smtClean="0"/>
              <a:t>8/25/22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F038D-F764-264B-9273-2851757D0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1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237650EC-0C20-79C7-8D0D-51367970DF7F}"/>
              </a:ext>
            </a:extLst>
          </p:cNvPr>
          <p:cNvGrpSpPr/>
          <p:nvPr/>
        </p:nvGrpSpPr>
        <p:grpSpPr>
          <a:xfrm>
            <a:off x="381000" y="8794750"/>
            <a:ext cx="3141132" cy="924985"/>
            <a:chOff x="381000" y="8794750"/>
            <a:chExt cx="3141132" cy="924985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4C8F3A-32BB-862B-A36A-96E014764C72}"/>
                </a:ext>
              </a:extLst>
            </p:cNvPr>
            <p:cNvCxnSpPr/>
            <p:nvPr/>
          </p:nvCxnSpPr>
          <p:spPr>
            <a:xfrm>
              <a:off x="1781175" y="8794750"/>
              <a:ext cx="0" cy="873125"/>
            </a:xfrm>
            <a:prstGeom prst="line">
              <a:avLst/>
            </a:prstGeom>
            <a:ln w="12700" cap="rnd">
              <a:solidFill>
                <a:srgbClr val="B3B5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FACFEF8-C1FE-001F-0B3A-83D71A8BB81D}"/>
                </a:ext>
              </a:extLst>
            </p:cNvPr>
            <p:cNvSpPr/>
            <p:nvPr/>
          </p:nvSpPr>
          <p:spPr>
            <a:xfrm>
              <a:off x="381000" y="8794750"/>
              <a:ext cx="1282700" cy="8731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Dosis Book" panose="02010503020202060003" pitchFamily="2" charset="77"/>
                </a:rPr>
                <a:t>[logo]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006B075-29FB-D595-7D79-236E743BE4A5}"/>
                </a:ext>
              </a:extLst>
            </p:cNvPr>
            <p:cNvSpPr txBox="1"/>
            <p:nvPr/>
          </p:nvSpPr>
          <p:spPr>
            <a:xfrm>
              <a:off x="2099733" y="8948136"/>
              <a:ext cx="1422399" cy="7715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ts val="2500"/>
                </a:lnSpc>
              </a:pPr>
              <a:r>
                <a:rPr lang="en-US" sz="1100" dirty="0">
                  <a:latin typeface="Lato" panose="020F0502020204030203" pitchFamily="34" charset="0"/>
                  <a:cs typeface="Lato" panose="020F0502020204030203" pitchFamily="34" charset="0"/>
                </a:rPr>
                <a:t>(xxx) xxx-</a:t>
              </a:r>
              <a:r>
                <a:rPr lang="en-US" sz="1100" dirty="0" err="1">
                  <a:latin typeface="Lato" panose="020F0502020204030203" pitchFamily="34" charset="0"/>
                  <a:cs typeface="Lato" panose="020F0502020204030203" pitchFamily="34" charset="0"/>
                </a:rPr>
                <a:t>xxxx</a:t>
              </a:r>
              <a:endParaRPr lang="en-US" sz="1100" dirty="0">
                <a:latin typeface="Lato" panose="020F0502020204030203" pitchFamily="34" charset="0"/>
                <a:cs typeface="Lato" panose="020F0502020204030203" pitchFamily="34" charset="0"/>
              </a:endParaRPr>
            </a:p>
            <a:p>
              <a:pPr>
                <a:lnSpc>
                  <a:spcPts val="2500"/>
                </a:lnSpc>
              </a:pPr>
              <a:r>
                <a:rPr lang="en-US" sz="1100" dirty="0" err="1">
                  <a:latin typeface="Lato" panose="020F0502020204030203" pitchFamily="34" charset="0"/>
                  <a:cs typeface="Lato" panose="020F0502020204030203" pitchFamily="34" charset="0"/>
                </a:rPr>
                <a:t>xxxxxxxx.com</a:t>
              </a:r>
              <a:endParaRPr lang="en-US" sz="1100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953EB13-396F-24D9-25E2-6E0827F73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9234" y="9048751"/>
              <a:ext cx="215900" cy="571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9829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237650EC-0C20-79C7-8D0D-51367970DF7F}"/>
              </a:ext>
            </a:extLst>
          </p:cNvPr>
          <p:cNvGrpSpPr/>
          <p:nvPr/>
        </p:nvGrpSpPr>
        <p:grpSpPr>
          <a:xfrm>
            <a:off x="381000" y="8794750"/>
            <a:ext cx="3141132" cy="924985"/>
            <a:chOff x="381000" y="8794750"/>
            <a:chExt cx="3141132" cy="924985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B4C8F3A-32BB-862B-A36A-96E014764C72}"/>
                </a:ext>
              </a:extLst>
            </p:cNvPr>
            <p:cNvCxnSpPr/>
            <p:nvPr/>
          </p:nvCxnSpPr>
          <p:spPr>
            <a:xfrm>
              <a:off x="1781175" y="8794750"/>
              <a:ext cx="0" cy="873125"/>
            </a:xfrm>
            <a:prstGeom prst="line">
              <a:avLst/>
            </a:prstGeom>
            <a:ln w="12700" cap="rnd">
              <a:solidFill>
                <a:srgbClr val="B3B5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FACFEF8-C1FE-001F-0B3A-83D71A8BB81D}"/>
                </a:ext>
              </a:extLst>
            </p:cNvPr>
            <p:cNvSpPr/>
            <p:nvPr/>
          </p:nvSpPr>
          <p:spPr>
            <a:xfrm>
              <a:off x="381000" y="8794750"/>
              <a:ext cx="1282700" cy="8731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Dosis Book" panose="02010503020202060003" pitchFamily="2" charset="77"/>
                </a:rPr>
                <a:t>[logo]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006B075-29FB-D595-7D79-236E743BE4A5}"/>
                </a:ext>
              </a:extLst>
            </p:cNvPr>
            <p:cNvSpPr txBox="1"/>
            <p:nvPr/>
          </p:nvSpPr>
          <p:spPr>
            <a:xfrm>
              <a:off x="2099733" y="8948136"/>
              <a:ext cx="1422399" cy="7715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ts val="2500"/>
                </a:lnSpc>
              </a:pPr>
              <a:r>
                <a:rPr lang="en-US" sz="1100" dirty="0">
                  <a:latin typeface="Lato" panose="020F0502020204030203" pitchFamily="34" charset="0"/>
                  <a:cs typeface="Lato" panose="020F0502020204030203" pitchFamily="34" charset="0"/>
                </a:rPr>
                <a:t>(xxx) xxx-</a:t>
              </a:r>
              <a:r>
                <a:rPr lang="en-US" sz="1100" dirty="0" err="1">
                  <a:latin typeface="Lato" panose="020F0502020204030203" pitchFamily="34" charset="0"/>
                  <a:cs typeface="Lato" panose="020F0502020204030203" pitchFamily="34" charset="0"/>
                </a:rPr>
                <a:t>xxxx</a:t>
              </a:r>
              <a:endParaRPr lang="en-US" sz="1100" dirty="0">
                <a:latin typeface="Lato" panose="020F0502020204030203" pitchFamily="34" charset="0"/>
                <a:cs typeface="Lato" panose="020F0502020204030203" pitchFamily="34" charset="0"/>
              </a:endParaRPr>
            </a:p>
            <a:p>
              <a:pPr>
                <a:lnSpc>
                  <a:spcPts val="2500"/>
                </a:lnSpc>
              </a:pPr>
              <a:r>
                <a:rPr lang="en-US" sz="1100" dirty="0" err="1">
                  <a:latin typeface="Lato" panose="020F0502020204030203" pitchFamily="34" charset="0"/>
                  <a:cs typeface="Lato" panose="020F0502020204030203" pitchFamily="34" charset="0"/>
                </a:rPr>
                <a:t>xxxxxxxx.com</a:t>
              </a:r>
              <a:endParaRPr lang="en-US" sz="1100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953EB13-396F-24D9-25E2-6E0827F73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9234" y="9048751"/>
              <a:ext cx="215900" cy="571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2071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E1B3F86133754EB62DB5FA3BB16294" ma:contentTypeVersion="16" ma:contentTypeDescription="Create a new document." ma:contentTypeScope="" ma:versionID="c835de5de9e01b0536f7db268a052e8d">
  <xsd:schema xmlns:xsd="http://www.w3.org/2001/XMLSchema" xmlns:xs="http://www.w3.org/2001/XMLSchema" xmlns:p="http://schemas.microsoft.com/office/2006/metadata/properties" xmlns:ns2="98f4d713-a15a-45de-ae71-698a8043e5df" xmlns:ns3="2677505f-48f8-4e39-b278-4587cffcc40a" targetNamespace="http://schemas.microsoft.com/office/2006/metadata/properties" ma:root="true" ma:fieldsID="9f634320d7a67781dc23b6afbc2a7e7b" ns2:_="" ns3:_="">
    <xsd:import namespace="98f4d713-a15a-45de-ae71-698a8043e5df"/>
    <xsd:import namespace="2677505f-48f8-4e39-b278-4587cffcc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4d713-a15a-45de-ae71-698a8043e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9be231c-6326-4f2f-8a94-6a889b4445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77505f-48f8-4e39-b278-4587cffcc40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a0bf6d6-31e4-482c-b8ba-8c096151acf8}" ma:internalName="TaxCatchAll" ma:showField="CatchAllData" ma:web="2677505f-48f8-4e39-b278-4587cffcc4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77505f-48f8-4e39-b278-4587cffcc40a" xsi:nil="true"/>
    <lcf76f155ced4ddcb4097134ff3c332f xmlns="98f4d713-a15a-45de-ae71-698a8043e5d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F98E90D-4571-4F12-A91D-BFBD497EADA8}"/>
</file>

<file path=customXml/itemProps2.xml><?xml version="1.0" encoding="utf-8"?>
<ds:datastoreItem xmlns:ds="http://schemas.openxmlformats.org/officeDocument/2006/customXml" ds:itemID="{55808B76-D094-4CC6-BFDA-4FA584F9E13A}"/>
</file>

<file path=customXml/itemProps3.xml><?xml version="1.0" encoding="utf-8"?>
<ds:datastoreItem xmlns:ds="http://schemas.openxmlformats.org/officeDocument/2006/customXml" ds:itemID="{CAD677F2-1335-41D1-9AF7-26B37F0F4ED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20</Words>
  <Application>Microsoft Macintosh PowerPoint</Application>
  <PresentationFormat>Custom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Calibri Light</vt:lpstr>
      <vt:lpstr>DOSIS BOOK</vt:lpstr>
      <vt:lpstr>Lato</vt:lpstr>
      <vt:lpstr>Lato Black</vt:lpstr>
      <vt:lpstr>Lato Light</vt:lpstr>
      <vt:lpstr>Calibri</vt:lpstr>
      <vt:lpstr>Arial</vt:lpstr>
      <vt:lpstr>Dosis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Spencer</dc:creator>
  <cp:lastModifiedBy>Jamie Spencer</cp:lastModifiedBy>
  <cp:revision>38</cp:revision>
  <cp:lastPrinted>2022-07-12T19:10:15Z</cp:lastPrinted>
  <dcterms:created xsi:type="dcterms:W3CDTF">2022-07-12T19:10:07Z</dcterms:created>
  <dcterms:modified xsi:type="dcterms:W3CDTF">2022-08-25T21:07:03Z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0x0101003AE1B3F86133754EB62DB5FA3BB16294</vt:lpwstr>
  </property>
</Properties>
</file>