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96" r:id="rId5"/>
    <p:sldId id="259" r:id="rId6"/>
    <p:sldId id="269" r:id="rId7"/>
    <p:sldId id="261" r:id="rId8"/>
    <p:sldId id="267" r:id="rId9"/>
    <p:sldId id="258" r:id="rId10"/>
    <p:sldId id="297" r:id="rId11"/>
    <p:sldId id="268" r:id="rId12"/>
    <p:sldId id="263" r:id="rId13"/>
    <p:sldId id="266" r:id="rId14"/>
    <p:sldId id="264" r:id="rId15"/>
    <p:sldId id="260" r:id="rId16"/>
    <p:sldId id="265" r:id="rId17"/>
    <p:sldId id="298" r:id="rId18"/>
    <p:sldId id="299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ie Jackson" userId="a048583f-05bc-4a49-8a10-47f760b9ab16" providerId="ADAL" clId="{D2BDF3E6-F2FD-4711-9338-A7F458B182CE}"/>
    <pc:docChg chg="modSld">
      <pc:chgData name="Susie Jackson" userId="a048583f-05bc-4a49-8a10-47f760b9ab16" providerId="ADAL" clId="{D2BDF3E6-F2FD-4711-9338-A7F458B182CE}" dt="2025-12-09T19:55:06.542" v="1" actId="1076"/>
      <pc:docMkLst>
        <pc:docMk/>
      </pc:docMkLst>
      <pc:sldChg chg="modSp mod">
        <pc:chgData name="Susie Jackson" userId="a048583f-05bc-4a49-8a10-47f760b9ab16" providerId="ADAL" clId="{D2BDF3E6-F2FD-4711-9338-A7F458B182CE}" dt="2025-12-09T19:55:06.542" v="1" actId="1076"/>
        <pc:sldMkLst>
          <pc:docMk/>
          <pc:sldMk cId="1281035754" sldId="258"/>
        </pc:sldMkLst>
        <pc:picChg chg="mod">
          <ac:chgData name="Susie Jackson" userId="a048583f-05bc-4a49-8a10-47f760b9ab16" providerId="ADAL" clId="{D2BDF3E6-F2FD-4711-9338-A7F458B182CE}" dt="2025-12-09T19:55:06.542" v="1" actId="1076"/>
          <ac:picMkLst>
            <pc:docMk/>
            <pc:sldMk cId="1281035754" sldId="258"/>
            <ac:picMk id="6" creationId="{6D0A1908-6B0F-5068-A428-49F1729BF30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BD5AD-A05A-4CF4-A690-7F9F42FCF077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36E97-5CB5-4966-987C-9BB91FF27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9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We can track where leads are coming in from (physical location) to watch trends</a:t>
            </a:r>
          </a:p>
          <a:p>
            <a:r>
              <a:rPr lang="en-US" dirty="0"/>
              <a:t>-In 5 months we have had over 100 new scans from those who may not have visited our site otherwise</a:t>
            </a:r>
          </a:p>
          <a:p>
            <a:r>
              <a:rPr lang="en-US" dirty="0"/>
              <a:t>-New web leads have increased by 20% over the last 5 months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A857-514F-4829-BC22-EDEE224BBA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7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1077984"/>
            <a:ext cx="9966960" cy="2519983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none" spc="0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  <a:latin typeface="Gill Sans MT" panose="020B0502020104020203" pitchFamily="34" charset="0"/>
                <a:cs typeface="Dubai" panose="020B0503030403030204" pitchFamily="34" charset="-78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fld id="{89E7561E-234D-4B3F-BD06-6CCA0D2584EA}" type="datetimeFigureOut">
              <a:rPr lang="en-US" smtClean="0"/>
              <a:pPr/>
              <a:t>12/10/2025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6C6E792-E341-4500-9C80-B29D704716F9}"/>
              </a:ext>
            </a:extLst>
          </p:cNvPr>
          <p:cNvSpPr txBox="1"/>
          <p:nvPr userDrawn="1"/>
        </p:nvSpPr>
        <p:spPr>
          <a:xfrm>
            <a:off x="2743976" y="6220390"/>
            <a:ext cx="733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latin typeface="Gill Sans MT" panose="020B0502020104020203" pitchFamily="34" charset="0"/>
              </a:rPr>
              <a:t>TRSA • 1800 DIAGONAL ROAD, SUITE 200, ALEXANDRIA, VA 22314 • 877-770-9274 • TRSA.ORG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4250EA-43A9-4ECF-BC11-59D2235E9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560" y="5881601"/>
            <a:ext cx="1467196" cy="73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707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561E-234D-4B3F-BD06-6CCA0D2584EA}" type="datetimeFigureOut">
              <a:rPr lang="en-US" smtClean="0"/>
              <a:t>12/10/2025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72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106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106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561E-234D-4B3F-BD06-6CCA0D2584EA}" type="datetimeFigureOut">
              <a:rPr lang="en-US" smtClean="0"/>
              <a:t>12/10/2025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943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  <a:latin typeface="Gill Sans MT" panose="020B0502020104020203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  <a:latin typeface="Gill Sans MT" panose="020B0502020104020203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fld id="{89E7561E-234D-4B3F-BD06-6CCA0D2584EA}" type="datetimeFigureOut">
              <a:rPr lang="en-US" smtClean="0"/>
              <a:pPr/>
              <a:t>12/10/2025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44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960217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none" spc="0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fld id="{89E7561E-234D-4B3F-BD06-6CCA0D2584EA}" type="datetimeFigureOut">
              <a:rPr lang="en-US" smtClean="0"/>
              <a:pPr/>
              <a:t>12/10/2025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202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400"/>
            <a:ext cx="4754880" cy="3811386"/>
          </a:xfrm>
        </p:spPr>
        <p:txBody>
          <a:bodyPr/>
          <a:lstStyle>
            <a:lvl1pPr>
              <a:buClr>
                <a:schemeClr val="accent1"/>
              </a:buClr>
              <a:defRPr sz="2200"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>
              <a:buClr>
                <a:schemeClr val="accent1"/>
              </a:buClr>
              <a:defRPr sz="20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>
              <a:buClr>
                <a:schemeClr val="accent1"/>
              </a:buClr>
              <a:defRPr sz="1800">
                <a:solidFill>
                  <a:schemeClr val="tx2"/>
                </a:solidFill>
                <a:latin typeface="Gill Sans MT" panose="020B0502020104020203" pitchFamily="34" charset="0"/>
              </a:defRPr>
            </a:lvl3pPr>
            <a:lvl4pPr>
              <a:buClr>
                <a:schemeClr val="accent1"/>
              </a:buClr>
              <a:defRPr sz="1600">
                <a:solidFill>
                  <a:schemeClr val="tx2"/>
                </a:solidFill>
                <a:latin typeface="Gill Sans MT" panose="020B0502020104020203" pitchFamily="34" charset="0"/>
              </a:defRPr>
            </a:lvl4pPr>
            <a:lvl5pPr>
              <a:buClr>
                <a:schemeClr val="accent1"/>
              </a:buClr>
              <a:defRPr sz="1600">
                <a:solidFill>
                  <a:schemeClr val="tx2"/>
                </a:solidFill>
                <a:latin typeface="Gill Sans MT" panose="020B05020201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3811385"/>
          </a:xfrm>
        </p:spPr>
        <p:txBody>
          <a:bodyPr/>
          <a:lstStyle>
            <a:lvl1pPr>
              <a:buClr>
                <a:schemeClr val="accent1"/>
              </a:buClr>
              <a:defRPr sz="2200"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>
              <a:buClr>
                <a:schemeClr val="accent1"/>
              </a:buClr>
              <a:defRPr sz="20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>
              <a:buClr>
                <a:schemeClr val="accent1"/>
              </a:buClr>
              <a:defRPr sz="1800">
                <a:solidFill>
                  <a:schemeClr val="tx2"/>
                </a:solidFill>
                <a:latin typeface="Gill Sans MT" panose="020B0502020104020203" pitchFamily="34" charset="0"/>
              </a:defRPr>
            </a:lvl3pPr>
            <a:lvl4pPr>
              <a:buClr>
                <a:schemeClr val="accent1"/>
              </a:buClr>
              <a:defRPr sz="1600">
                <a:solidFill>
                  <a:schemeClr val="tx2"/>
                </a:solidFill>
                <a:latin typeface="Gill Sans MT" panose="020B0502020104020203" pitchFamily="34" charset="0"/>
              </a:defRPr>
            </a:lvl4pPr>
            <a:lvl5pPr>
              <a:buClr>
                <a:schemeClr val="accent1"/>
              </a:buClr>
              <a:defRPr sz="1600">
                <a:solidFill>
                  <a:schemeClr val="tx2"/>
                </a:solidFill>
                <a:latin typeface="Gill Sans MT" panose="020B05020201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fld id="{89E7561E-234D-4B3F-BD06-6CCA0D2584EA}" type="datetimeFigureOut">
              <a:rPr lang="en-US" smtClean="0"/>
              <a:pPr/>
              <a:t>12/10/2025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779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1781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155616"/>
          </a:xfrm>
        </p:spPr>
        <p:txBody>
          <a:bodyPr/>
          <a:lstStyle>
            <a:lvl1pPr>
              <a:defRPr sz="2200"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>
              <a:defRPr sz="1800">
                <a:solidFill>
                  <a:schemeClr val="tx2"/>
                </a:solidFill>
                <a:latin typeface="Gill Sans MT" panose="020B0502020104020203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Gill Sans MT" panose="020B0502020104020203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Gill Sans MT" panose="020B05020201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1781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3"/>
            <a:ext cx="4754880" cy="3157776"/>
          </a:xfrm>
        </p:spPr>
        <p:txBody>
          <a:bodyPr/>
          <a:lstStyle>
            <a:lvl1pPr>
              <a:defRPr sz="2200"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>
              <a:defRPr sz="1800">
                <a:solidFill>
                  <a:schemeClr val="tx2"/>
                </a:solidFill>
                <a:latin typeface="Gill Sans MT" panose="020B0502020104020203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Gill Sans MT" panose="020B0502020104020203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Gill Sans MT" panose="020B05020201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fld id="{89E7561E-234D-4B3F-BD06-6CCA0D2584EA}" type="datetimeFigureOut">
              <a:rPr lang="en-US" smtClean="0"/>
              <a:pPr/>
              <a:t>12/10/2025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580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561E-234D-4B3F-BD06-6CCA0D2584EA}" type="datetimeFigureOut">
              <a:rPr lang="en-US" smtClean="0"/>
              <a:t>12/10/2025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37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561E-234D-4B3F-BD06-6CCA0D2584EA}" type="datetimeFigureOut">
              <a:rPr lang="en-US" smtClean="0"/>
              <a:t>12/10/2025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57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561E-234D-4B3F-BD06-6CCA0D2584EA}" type="datetimeFigureOut">
              <a:rPr lang="en-US" smtClean="0"/>
              <a:t>12/10/2025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99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69847"/>
            <a:ext cx="3931920" cy="1764793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39"/>
            <a:ext cx="3931920" cy="303580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561E-234D-4B3F-BD06-6CCA0D2584EA}" type="datetimeFigureOut">
              <a:rPr lang="en-US" smtClean="0"/>
              <a:t>12/10/2025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2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3824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3021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fld id="{89E7561E-234D-4B3F-BD06-6CCA0D2584EA}" type="datetimeFigureOut">
              <a:rPr lang="en-US" smtClean="0"/>
              <a:pPr/>
              <a:t>12/10/2025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FE7386-A4CC-46C3-9571-9F214805D56E}"/>
              </a:ext>
            </a:extLst>
          </p:cNvPr>
          <p:cNvSpPr txBox="1"/>
          <p:nvPr userDrawn="1"/>
        </p:nvSpPr>
        <p:spPr>
          <a:xfrm>
            <a:off x="2743976" y="6220390"/>
            <a:ext cx="733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latin typeface="Gill Sans MT" panose="020B0502020104020203" pitchFamily="34" charset="0"/>
              </a:rPr>
              <a:t>TRSA • 1800 DIAGONAL ROAD, SUITE 200, ALEXANDRIA, VA 22314 • 877-770-9274 • TRSA.ORG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4AB70-3915-4BBF-A1F0-889E916722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560" y="5881601"/>
            <a:ext cx="1467196" cy="73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6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0"/>
          <a:solidFill>
            <a:schemeClr val="tx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youtube.com/watch?v=T5__WaOEZ4Q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4.xml"/><Relationship Id="rId7" Type="http://schemas.openxmlformats.org/officeDocument/2006/relationships/image" Target="../media/image2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DNYBa6yDVc?feature=oembed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canva.com/design/DAFzmv6QwC8/2ey-6wDMmOWnysnqmrLSmQ/watch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AA8B07-8B06-8C2E-1DCD-98F8D0686DE1}"/>
              </a:ext>
            </a:extLst>
          </p:cNvPr>
          <p:cNvSpPr/>
          <p:nvPr/>
        </p:nvSpPr>
        <p:spPr>
          <a:xfrm>
            <a:off x="2929107" y="2505670"/>
            <a:ext cx="6333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Best of the Best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BC12B-12F4-245D-7DE7-13FC3100471C}"/>
              </a:ext>
            </a:extLst>
          </p:cNvPr>
          <p:cNvSpPr txBox="1"/>
          <p:nvPr/>
        </p:nvSpPr>
        <p:spPr>
          <a:xfrm>
            <a:off x="3215639" y="3341716"/>
            <a:ext cx="576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the 2023 Annual Marketing, Sales and Service Summit</a:t>
            </a:r>
          </a:p>
        </p:txBody>
      </p:sp>
    </p:spTree>
    <p:extLst>
      <p:ext uri="{BB962C8B-B14F-4D97-AF65-F5344CB8AC3E}">
        <p14:creationId xmlns:p14="http://schemas.microsoft.com/office/powerpoint/2010/main" val="1343534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593FF-2264-A611-27D0-32110FD0E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628" y="228600"/>
            <a:ext cx="9875520" cy="1356360"/>
          </a:xfrm>
        </p:spPr>
        <p:txBody>
          <a:bodyPr/>
          <a:lstStyle/>
          <a:p>
            <a:r>
              <a:rPr lang="en-US" dirty="0"/>
              <a:t>Infinite Laundry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2CE6F08-F832-571D-C1CE-9214DD760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aundry is Life BoB Cut">
            <a:hlinkClick r:id="" action="ppaction://media"/>
            <a:extLst>
              <a:ext uri="{FF2B5EF4-FFF2-40B4-BE49-F238E27FC236}">
                <a16:creationId xmlns:a16="http://schemas.microsoft.com/office/drawing/2014/main" id="{CE06A8C9-1FAB-D975-A18D-E0EBBBDAD7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628" y="1204232"/>
            <a:ext cx="9644743" cy="54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5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5EAAD-E269-4DEE-E80D-B5D44C8A1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Unitex</a:t>
            </a:r>
            <a:r>
              <a:rPr lang="en-US" dirty="0"/>
              <a:t> Healthcare Laundry Services</a:t>
            </a:r>
          </a:p>
        </p:txBody>
      </p:sp>
      <p:pic>
        <p:nvPicPr>
          <p:cNvPr id="6" name="Picture 5" descr="A card with a wheel of fortune and a qr code&#10;&#10;Description automatically generated">
            <a:extLst>
              <a:ext uri="{FF2B5EF4-FFF2-40B4-BE49-F238E27FC236}">
                <a16:creationId xmlns:a16="http://schemas.microsoft.com/office/drawing/2014/main" id="{359F773A-C3AB-F07A-6BB5-959808D90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8" y="1583617"/>
            <a:ext cx="6798400" cy="50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68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45453-DDEF-A731-0EA8-FA299F70E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Laundering co.</a:t>
            </a:r>
          </a:p>
        </p:txBody>
      </p:sp>
      <p:pic>
        <p:nvPicPr>
          <p:cNvPr id="7" name="Picture 6" descr="A close-up of a customer testimonial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2FC7FED-0D27-9767-E87C-AAA560C6B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600"/>
            <a:ext cx="4282878" cy="554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9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0AB5D-DA2D-C842-8419-C5367355E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Wingmate</a:t>
            </a:r>
            <a:endParaRPr lang="en-US" dirty="0"/>
          </a:p>
        </p:txBody>
      </p:sp>
      <p:pic>
        <p:nvPicPr>
          <p:cNvPr id="5" name="Content Placeholder 4" descr="A person looking at a robot&#10;&#10;Description automatically generated">
            <a:extLst>
              <a:ext uri="{FF2B5EF4-FFF2-40B4-BE49-F238E27FC236}">
                <a16:creationId xmlns:a16="http://schemas.microsoft.com/office/drawing/2014/main" id="{5D8912E7-6DFE-5A64-AE62-268065A81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30" y="609600"/>
            <a:ext cx="5540007" cy="5540007"/>
          </a:xfrm>
        </p:spPr>
      </p:pic>
    </p:spTree>
    <p:extLst>
      <p:ext uri="{BB962C8B-B14F-4D97-AF65-F5344CB8AC3E}">
        <p14:creationId xmlns:p14="http://schemas.microsoft.com/office/powerpoint/2010/main" val="3105182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AA8B07-8B06-8C2E-1DCD-98F8D0686DE1}"/>
              </a:ext>
            </a:extLst>
          </p:cNvPr>
          <p:cNvSpPr/>
          <p:nvPr/>
        </p:nvSpPr>
        <p:spPr>
          <a:xfrm>
            <a:off x="2929107" y="2505670"/>
            <a:ext cx="6333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Best of the Best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BC12B-12F4-245D-7DE7-13FC3100471C}"/>
              </a:ext>
            </a:extLst>
          </p:cNvPr>
          <p:cNvSpPr txBox="1"/>
          <p:nvPr/>
        </p:nvSpPr>
        <p:spPr>
          <a:xfrm>
            <a:off x="3215639" y="3341716"/>
            <a:ext cx="576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the 2023 Annual Marketing, Sales and Service Summit</a:t>
            </a:r>
          </a:p>
        </p:txBody>
      </p:sp>
    </p:spTree>
    <p:extLst>
      <p:ext uri="{BB962C8B-B14F-4D97-AF65-F5344CB8AC3E}">
        <p14:creationId xmlns:p14="http://schemas.microsoft.com/office/powerpoint/2010/main" val="567355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BF913-CAE0-9DDC-4967-F3AEBA2EA3E1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8D331-D0F8-902D-FD6F-65D8ACA63E31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369AB4-1334-DB73-CEC7-62103DA444C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5B5B5B"/>
                </a:solidFill>
              </a:rPr>
              <a:t>Who was the Best of the Best?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58BA2D-0D9A-7D9D-E98C-4644D9A8441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4329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42842-1522-A01E-2AE6-5835568FBD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8828" y="335870"/>
            <a:ext cx="10515600" cy="1325563"/>
          </a:xfrm>
        </p:spPr>
        <p:txBody>
          <a:bodyPr/>
          <a:lstStyle/>
          <a:p>
            <a:r>
              <a:rPr lang="en-US" dirty="0" err="1"/>
              <a:t>Tingue</a:t>
            </a:r>
            <a:endParaRPr lang="en-US" dirty="0"/>
          </a:p>
        </p:txBody>
      </p:sp>
      <p:pic>
        <p:nvPicPr>
          <p:cNvPr id="4" name="Online Media 3" title="Tingue E-Commerce - Everything You Need For Your Business">
            <a:hlinkClick r:id="" action="ppaction://media"/>
            <a:extLst>
              <a:ext uri="{FF2B5EF4-FFF2-40B4-BE49-F238E27FC236}">
                <a16:creationId xmlns:a16="http://schemas.microsoft.com/office/drawing/2014/main" id="{A32966E8-62D6-E821-D244-8D291D04AAA7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5518" y="1690688"/>
            <a:ext cx="770096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B2543-2C3C-FD5D-FBE0-1672EB1DFF1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3747" y="11974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Where do we place them?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Trucks, Brochures, Trade Show Banners, Business Cards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Goal: </a:t>
            </a:r>
            <a:r>
              <a:rPr lang="en-US" sz="2400" dirty="0">
                <a:solidFill>
                  <a:schemeClr val="tx1"/>
                </a:solidFill>
              </a:rPr>
              <a:t>Increase Website Traffic and Web Lead Submissions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Outcome: </a:t>
            </a:r>
            <a:r>
              <a:rPr lang="en-US" sz="2400" dirty="0">
                <a:solidFill>
                  <a:schemeClr val="tx1"/>
                </a:solidFill>
              </a:rPr>
              <a:t>Since starting to utilize QR codes, our lead forms have increased by 24%. We can track where scans happen in our market for future planning. Generated for free. Only cost is to print. </a:t>
            </a:r>
          </a:p>
        </p:txBody>
      </p:sp>
      <p:pic>
        <p:nvPicPr>
          <p:cNvPr id="5" name="Picture 4" descr="A white truck with blue and green text&#10;&#10;Description automatically generated">
            <a:extLst>
              <a:ext uri="{FF2B5EF4-FFF2-40B4-BE49-F238E27FC236}">
                <a16:creationId xmlns:a16="http://schemas.microsoft.com/office/drawing/2014/main" id="{E7750940-0F30-C1D2-AD88-B3731B8C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479" y="3429000"/>
            <a:ext cx="7572865" cy="4259737"/>
          </a:xfrm>
          <a:prstGeom prst="rect">
            <a:avLst/>
          </a:prstGeom>
        </p:spPr>
      </p:pic>
      <p:pic>
        <p:nvPicPr>
          <p:cNvPr id="7" name="Picture 6" descr="A poster with blue outline and white text&#10;&#10;Description automatically generated">
            <a:extLst>
              <a:ext uri="{FF2B5EF4-FFF2-40B4-BE49-F238E27FC236}">
                <a16:creationId xmlns:a16="http://schemas.microsoft.com/office/drawing/2014/main" id="{0B3EF276-6DAD-0A58-D7C5-12E2EAF96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770" y="4301612"/>
            <a:ext cx="944952" cy="2246671"/>
          </a:xfrm>
          <a:prstGeom prst="rect">
            <a:avLst/>
          </a:prstGeom>
        </p:spPr>
      </p:pic>
      <p:pic>
        <p:nvPicPr>
          <p:cNvPr id="9" name="Picture 8" descr="A screenshot of a web page&#10;&#10;Description automatically generated">
            <a:extLst>
              <a:ext uri="{FF2B5EF4-FFF2-40B4-BE49-F238E27FC236}">
                <a16:creationId xmlns:a16="http://schemas.microsoft.com/office/drawing/2014/main" id="{DE3CFA1A-1CFD-9B68-6ABF-EC34EB12B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914" y="3991895"/>
            <a:ext cx="1134688" cy="28661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31B284-2FDD-13F7-5995-55A241C10626}"/>
              </a:ext>
            </a:extLst>
          </p:cNvPr>
          <p:cNvSpPr txBox="1"/>
          <p:nvPr/>
        </p:nvSpPr>
        <p:spPr>
          <a:xfrm>
            <a:off x="791107" y="131346"/>
            <a:ext cx="7478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2669AD"/>
                </a:solidFill>
                <a:latin typeface="League Gothic" pitchFamily="2" charset="0"/>
              </a:rPr>
              <a:t>HUEBSCH SERVICES </a:t>
            </a:r>
            <a:endParaRPr lang="en-US" sz="6600" dirty="0">
              <a:solidFill>
                <a:srgbClr val="87C440"/>
              </a:solidFill>
              <a:latin typeface="League Gothic" pitchFamily="2" charset="0"/>
            </a:endParaRPr>
          </a:p>
        </p:txBody>
      </p:sp>
      <p:pic>
        <p:nvPicPr>
          <p:cNvPr id="14" name="Picture 13" descr="A poster of a first aid station&#10;&#10;Description automatically generated">
            <a:extLst>
              <a:ext uri="{FF2B5EF4-FFF2-40B4-BE49-F238E27FC236}">
                <a16:creationId xmlns:a16="http://schemas.microsoft.com/office/drawing/2014/main" id="{274CB798-9867-D38A-9BE9-68CC7B861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90" y="4015336"/>
            <a:ext cx="1979540" cy="2577387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5EE49625-36FF-D245-032D-432EBC3506D0}"/>
              </a:ext>
            </a:extLst>
          </p:cNvPr>
          <p:cNvSpPr/>
          <p:nvPr/>
        </p:nvSpPr>
        <p:spPr>
          <a:xfrm rot="13087433">
            <a:off x="9374260" y="6105832"/>
            <a:ext cx="241688" cy="48689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2CA9D7BE-7074-BF3F-FF01-4F2D3CBEE156}"/>
              </a:ext>
            </a:extLst>
          </p:cNvPr>
          <p:cNvSpPr/>
          <p:nvPr/>
        </p:nvSpPr>
        <p:spPr>
          <a:xfrm rot="3978337">
            <a:off x="4588401" y="5950087"/>
            <a:ext cx="241688" cy="48689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01F2A000-719B-10E7-FDF6-FE03F2AC09E6}"/>
              </a:ext>
            </a:extLst>
          </p:cNvPr>
          <p:cNvSpPr/>
          <p:nvPr/>
        </p:nvSpPr>
        <p:spPr>
          <a:xfrm rot="2479421">
            <a:off x="3366414" y="6049041"/>
            <a:ext cx="241688" cy="48689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2686D17-01A3-6D33-0C83-768B65D971C3}"/>
              </a:ext>
            </a:extLst>
          </p:cNvPr>
          <p:cNvSpPr/>
          <p:nvPr/>
        </p:nvSpPr>
        <p:spPr>
          <a:xfrm rot="18289076">
            <a:off x="2069683" y="5884277"/>
            <a:ext cx="241688" cy="48689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-up of a business card&#10;&#10;Description automatically generated">
            <a:extLst>
              <a:ext uri="{FF2B5EF4-FFF2-40B4-BE49-F238E27FC236}">
                <a16:creationId xmlns:a16="http://schemas.microsoft.com/office/drawing/2014/main" id="{1F4C8D04-9535-20AB-6CDC-644A2B88E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4326" y="3429701"/>
            <a:ext cx="1694465" cy="977039"/>
          </a:xfrm>
          <a:prstGeom prst="rect">
            <a:avLst/>
          </a:prstGeom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id="{64035BCC-12B4-DDCC-0387-FA66BC9A1C77}"/>
              </a:ext>
            </a:extLst>
          </p:cNvPr>
          <p:cNvSpPr/>
          <p:nvPr/>
        </p:nvSpPr>
        <p:spPr>
          <a:xfrm rot="5125020">
            <a:off x="8428391" y="3834757"/>
            <a:ext cx="241688" cy="48689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E33B0CF-EC42-7173-109A-806D73CAF3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831" y="216906"/>
            <a:ext cx="1888559" cy="234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1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6ECCE-847A-CBB3-A3A0-833EEB5C4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Healthcare Linen Services Group</a:t>
            </a:r>
          </a:p>
        </p:txBody>
      </p:sp>
      <p:pic>
        <p:nvPicPr>
          <p:cNvPr id="5" name="Content Placeholder 4" descr="A screenshot of a graph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B39B1EBC-A92B-686E-D6DC-8257D62EE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64" y="2057400"/>
            <a:ext cx="6798734" cy="3824288"/>
          </a:xfrm>
        </p:spPr>
      </p:pic>
    </p:spTree>
    <p:extLst>
      <p:ext uri="{BB962C8B-B14F-4D97-AF65-F5344CB8AC3E}">
        <p14:creationId xmlns:p14="http://schemas.microsoft.com/office/powerpoint/2010/main" val="3849437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99244-AF38-0481-E834-1E5A3800C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9366" y="-97498"/>
            <a:ext cx="10515600" cy="1325563"/>
          </a:xfrm>
        </p:spPr>
        <p:txBody>
          <a:bodyPr/>
          <a:lstStyle/>
          <a:p>
            <a:r>
              <a:rPr lang="en-US" dirty="0"/>
              <a:t>Prudential Overall Supply</a:t>
            </a:r>
          </a:p>
        </p:txBody>
      </p:sp>
      <p:pic>
        <p:nvPicPr>
          <p:cNvPr id="9" name="Content Placeholder 8" descr="A screenshot of a website&#10;&#10;Description automatically generated">
            <a:extLst>
              <a:ext uri="{FF2B5EF4-FFF2-40B4-BE49-F238E27FC236}">
                <a16:creationId xmlns:a16="http://schemas.microsoft.com/office/drawing/2014/main" id="{E3FB3B8C-1213-9210-A1AD-F63940BB4E0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952500"/>
            <a:ext cx="7632700" cy="5554663"/>
          </a:xfrm>
        </p:spPr>
      </p:pic>
      <p:pic>
        <p:nvPicPr>
          <p:cNvPr id="1026" name="Picture 8">
            <a:extLst>
              <a:ext uri="{FF2B5EF4-FFF2-40B4-BE49-F238E27FC236}">
                <a16:creationId xmlns:a16="http://schemas.microsoft.com/office/drawing/2014/main" id="{6DEFCDF7-09E5-3E20-D855-89906CEA1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10" y="5016366"/>
            <a:ext cx="29908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>
            <a:extLst>
              <a:ext uri="{FF2B5EF4-FFF2-40B4-BE49-F238E27FC236}">
                <a16:creationId xmlns:a16="http://schemas.microsoft.com/office/drawing/2014/main" id="{99B0B66E-FDFF-3166-A364-12B435EE2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10" y="3268984"/>
            <a:ext cx="30289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6">
            <a:extLst>
              <a:ext uri="{FF2B5EF4-FFF2-40B4-BE49-F238E27FC236}">
                <a16:creationId xmlns:a16="http://schemas.microsoft.com/office/drawing/2014/main" id="{EB8812DA-756E-DF39-E587-646BE1C2E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35" y="1568493"/>
            <a:ext cx="1562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935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E246D-E33B-6D75-05EE-CDAE4E05F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Alsco</a:t>
            </a:r>
          </a:p>
        </p:txBody>
      </p:sp>
      <p:pic>
        <p:nvPicPr>
          <p:cNvPr id="6" name="Alscoana Jones BoB">
            <a:hlinkClick r:id="" action="ppaction://media"/>
            <a:extLst>
              <a:ext uri="{FF2B5EF4-FFF2-40B4-BE49-F238E27FC236}">
                <a16:creationId xmlns:a16="http://schemas.microsoft.com/office/drawing/2014/main" id="{6D0A1908-6B0F-5068-A428-49F1729BF3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4306" y="1541277"/>
            <a:ext cx="8872537" cy="4991100"/>
          </a:xfrm>
        </p:spPr>
      </p:pic>
    </p:spTree>
    <p:extLst>
      <p:ext uri="{BB962C8B-B14F-4D97-AF65-F5344CB8AC3E}">
        <p14:creationId xmlns:p14="http://schemas.microsoft.com/office/powerpoint/2010/main" val="128103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AA8B07-8B06-8C2E-1DCD-98F8D0686DE1}"/>
              </a:ext>
            </a:extLst>
          </p:cNvPr>
          <p:cNvSpPr/>
          <p:nvPr/>
        </p:nvSpPr>
        <p:spPr>
          <a:xfrm>
            <a:off x="2929107" y="2505670"/>
            <a:ext cx="6333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Best of the Best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BC12B-12F4-245D-7DE7-13FC3100471C}"/>
              </a:ext>
            </a:extLst>
          </p:cNvPr>
          <p:cNvSpPr txBox="1"/>
          <p:nvPr/>
        </p:nvSpPr>
        <p:spPr>
          <a:xfrm>
            <a:off x="3215639" y="3341716"/>
            <a:ext cx="576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the 2023 Annual Marketing, Sales and Service Summit</a:t>
            </a:r>
          </a:p>
        </p:txBody>
      </p:sp>
    </p:spTree>
    <p:extLst>
      <p:ext uri="{BB962C8B-B14F-4D97-AF65-F5344CB8AC3E}">
        <p14:creationId xmlns:p14="http://schemas.microsoft.com/office/powerpoint/2010/main" val="1430234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920E0-06C3-221D-77D4-4786C4EB4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Workwear Outfitters</a:t>
            </a:r>
          </a:p>
        </p:txBody>
      </p:sp>
      <p:pic>
        <p:nvPicPr>
          <p:cNvPr id="8" name="Workwear BoB">
            <a:hlinkClick r:id="" action="ppaction://media"/>
            <a:extLst>
              <a:ext uri="{FF2B5EF4-FFF2-40B4-BE49-F238E27FC236}">
                <a16:creationId xmlns:a16="http://schemas.microsoft.com/office/drawing/2014/main" id="{52B9FD23-222B-8461-7138-7F5C857CF95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90608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7163B-9FAE-BBC0-A4EA-1BE18FCE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M+A Matting</a:t>
            </a:r>
          </a:p>
        </p:txBody>
      </p:sp>
      <p:pic>
        <p:nvPicPr>
          <p:cNvPr id="5" name="Picture 4" descr="A close-up of a black carpet&#10;&#10;Description automatically generated">
            <a:extLst>
              <a:ext uri="{FF2B5EF4-FFF2-40B4-BE49-F238E27FC236}">
                <a16:creationId xmlns:a16="http://schemas.microsoft.com/office/drawing/2014/main" id="{BC87BFE0-7E21-7AC2-96EF-A06A0A2A5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85" y="304800"/>
            <a:ext cx="4740166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598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6.1.4122"/>
  <p:tag name="SLIDO_PRESENTATION_ID" val="00000000-0000-0000-0000-000000000000"/>
  <p:tag name="SLIDO_EVENT_UUID" val="327dda26-61d4-4ca6-9e9b-ee1b9e387680"/>
  <p:tag name="SLIDO_EVENT_SECTION_UUID" val="23e4e4bd-7a0b-48f3-9318-6d17530087a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k5NjYyMzB9"/>
  <p:tag name="SLIDO_TYPE" val="SlidoPoll"/>
  <p:tag name="SLIDO_POLL_UUID" val="9436798d-cb1c-4686-b854-0bdb8706718e"/>
  <p:tag name="SLIDO_TIMELINE" val="W3sicG9sbFF1ZXN0aW9uVXVpZCI6ImNmNWM1ZDA2LTk2MzktNGFlZi1iYTAxLWUwM2E1MjBmY2QzNS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heme/theme1.xml><?xml version="1.0" encoding="utf-8"?>
<a:theme xmlns:a="http://schemas.openxmlformats.org/drawingml/2006/main" name="Basis">
  <a:themeElements>
    <a:clrScheme name="Custom 1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C00000"/>
      </a:accent1>
      <a:accent2>
        <a:srgbClr val="C00000"/>
      </a:accent2>
      <a:accent3>
        <a:srgbClr val="C00000"/>
      </a:accent3>
      <a:accent4>
        <a:srgbClr val="C00000"/>
      </a:accent4>
      <a:accent5>
        <a:srgbClr val="C00000"/>
      </a:accent5>
      <a:accent6>
        <a:srgbClr val="B22600"/>
      </a:accent6>
      <a:hlink>
        <a:srgbClr val="C00000"/>
      </a:hlink>
      <a:folHlink>
        <a:srgbClr val="505046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E1B3F86133754EB62DB5FA3BB16294" ma:contentTypeVersion="20" ma:contentTypeDescription="Create a new document." ma:contentTypeScope="" ma:versionID="f65c808aa272746822f691889629f64b">
  <xsd:schema xmlns:xsd="http://www.w3.org/2001/XMLSchema" xmlns:xs="http://www.w3.org/2001/XMLSchema" xmlns:p="http://schemas.microsoft.com/office/2006/metadata/properties" xmlns:ns2="98f4d713-a15a-45de-ae71-698a8043e5df" xmlns:ns3="2677505f-48f8-4e39-b278-4587cffcc40a" targetNamespace="http://schemas.microsoft.com/office/2006/metadata/properties" ma:root="true" ma:fieldsID="bc2adfc43214cd4864166c631a455133" ns2:_="" ns3:_="">
    <xsd:import namespace="98f4d713-a15a-45de-ae71-698a8043e5df"/>
    <xsd:import namespace="2677505f-48f8-4e39-b278-4587cffcc4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hyper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f4d713-a15a-45de-ae71-698a8043e5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9be231c-6326-4f2f-8a94-6a889b4445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  <xsd:element name="hyperlink" ma:index="27" nillable="true" ma:displayName="hyperlink" ma:format="Hyperlink" ma:internalName="hyper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77505f-48f8-4e39-b278-4587cffcc40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a0bf6d6-31e4-482c-b8ba-8c096151acf8}" ma:internalName="TaxCatchAll" ma:showField="CatchAllData" ma:web="2677505f-48f8-4e39-b278-4587cffcc4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677505f-48f8-4e39-b278-4587cffcc40a" xsi:nil="true"/>
    <lcf76f155ced4ddcb4097134ff3c332f xmlns="98f4d713-a15a-45de-ae71-698a8043e5df">
      <Terms xmlns="http://schemas.microsoft.com/office/infopath/2007/PartnerControls"/>
    </lcf76f155ced4ddcb4097134ff3c332f>
    <hyperlink xmlns="98f4d713-a15a-45de-ae71-698a8043e5df">
      <Url xsi:nil="true"/>
      <Description xsi:nil="true"/>
    </hyperlink>
  </documentManagement>
</p:properties>
</file>

<file path=customXml/itemProps1.xml><?xml version="1.0" encoding="utf-8"?>
<ds:datastoreItem xmlns:ds="http://schemas.openxmlformats.org/officeDocument/2006/customXml" ds:itemID="{14CB6A26-D505-4A31-AD64-0D446565C2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0E21AF-F355-4703-988F-F2DF09D6D9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f4d713-a15a-45de-ae71-698a8043e5df"/>
    <ds:schemaRef ds:uri="2677505f-48f8-4e39-b278-4587cffcc4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79CA84-D38E-47E2-B2BD-DAD083D75487}">
  <ds:schemaRefs>
    <ds:schemaRef ds:uri="98f4d713-a15a-45de-ae71-698a8043e5df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2677505f-48f8-4e39-b278-4587cffcc40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211</Words>
  <Application>Microsoft Office PowerPoint</Application>
  <PresentationFormat>Widescreen</PresentationFormat>
  <Paragraphs>27</Paragraphs>
  <Slides>15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Corbel</vt:lpstr>
      <vt:lpstr>Gill Sans MT</vt:lpstr>
      <vt:lpstr>League Gothic</vt:lpstr>
      <vt:lpstr>Basis</vt:lpstr>
      <vt:lpstr>PowerPoint Presentation</vt:lpstr>
      <vt:lpstr>Tingue</vt:lpstr>
      <vt:lpstr>PowerPoint Presentation</vt:lpstr>
      <vt:lpstr>Healthcare Linen Services Group</vt:lpstr>
      <vt:lpstr>Prudential Overall Supply</vt:lpstr>
      <vt:lpstr>Alsco</vt:lpstr>
      <vt:lpstr>PowerPoint Presentation</vt:lpstr>
      <vt:lpstr>Workwear Outfitters</vt:lpstr>
      <vt:lpstr>M+A Matting</vt:lpstr>
      <vt:lpstr>Infinite Laundry </vt:lpstr>
      <vt:lpstr>Unitex Healthcare Laundry Services</vt:lpstr>
      <vt:lpstr>CITY Laundering co.</vt:lpstr>
      <vt:lpstr>Wingmate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of the Best</dc:title>
  <dc:creator>Cody Brazil</dc:creator>
  <cp:lastModifiedBy>Meredyth Ellington</cp:lastModifiedBy>
  <cp:revision>4</cp:revision>
  <dcterms:created xsi:type="dcterms:W3CDTF">2023-11-12T23:23:20Z</dcterms:created>
  <dcterms:modified xsi:type="dcterms:W3CDTF">2025-12-10T15:30:54Z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1.6.1.4122</vt:lpwstr>
  </property>
  <property fmtid="{D5CDD505-2E9C-101B-9397-08002B2CF9AE}" pid="3" name="ContentTypeId">
    <vt:lpwstr>0x0101003AE1B3F86133754EB62DB5FA3BB16294</vt:lpwstr>
  </property>
  <property fmtid="{D5CDD505-2E9C-101B-9397-08002B2CF9AE}" pid="4" name="MediaServiceImageTags">
    <vt:lpwstr/>
  </property>
</Properties>
</file>