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3" r:id="rId4"/>
    <p:sldMasterId id="2147484207" r:id="rId5"/>
  </p:sldMasterIdLst>
  <p:notesMasterIdLst>
    <p:notesMasterId r:id="rId20"/>
  </p:notesMasterIdLst>
  <p:handoutMasterIdLst>
    <p:handoutMasterId r:id="rId21"/>
  </p:handoutMasterIdLst>
  <p:sldIdLst>
    <p:sldId id="268" r:id="rId6"/>
    <p:sldId id="262" r:id="rId7"/>
    <p:sldId id="263" r:id="rId8"/>
    <p:sldId id="264" r:id="rId9"/>
    <p:sldId id="260" r:id="rId10"/>
    <p:sldId id="265" r:id="rId11"/>
    <p:sldId id="266" r:id="rId12"/>
    <p:sldId id="256" r:id="rId13"/>
    <p:sldId id="258" r:id="rId14"/>
    <p:sldId id="267" r:id="rId15"/>
    <p:sldId id="259" r:id="rId16"/>
    <p:sldId id="269" r:id="rId17"/>
    <p:sldId id="270" r:id="rId18"/>
    <p:sldId id="271" r:id="rId19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A962AA-13F0-42A1-A5E7-93B1C030C531}" v="15" dt="2024-11-12T12:02:17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64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evieve Griffin" userId="ccdae886-078e-446a-a789-0d58387d9241" providerId="ADAL" clId="{4D99FE89-8786-4DC0-B85F-D898BDD5B2B1}"/>
    <pc:docChg chg="undo custSel addSld delSld modSld sldOrd">
      <pc:chgData name="Genevieve Griffin" userId="ccdae886-078e-446a-a789-0d58387d9241" providerId="ADAL" clId="{4D99FE89-8786-4DC0-B85F-D898BDD5B2B1}" dt="2024-11-06T21:02:30.725" v="167" actId="1037"/>
      <pc:docMkLst>
        <pc:docMk/>
      </pc:docMkLst>
      <pc:sldChg chg="add ord">
        <pc:chgData name="Genevieve Griffin" userId="ccdae886-078e-446a-a789-0d58387d9241" providerId="ADAL" clId="{4D99FE89-8786-4DC0-B85F-D898BDD5B2B1}" dt="2024-11-06T20:52:34.914" v="4"/>
        <pc:sldMkLst>
          <pc:docMk/>
          <pc:sldMk cId="3343654698" sldId="259"/>
        </pc:sldMkLst>
      </pc:sldChg>
      <pc:sldChg chg="addSp modSp mod">
        <pc:chgData name="Genevieve Griffin" userId="ccdae886-078e-446a-a789-0d58387d9241" providerId="ADAL" clId="{4D99FE89-8786-4DC0-B85F-D898BDD5B2B1}" dt="2024-11-06T21:02:30.725" v="167" actId="1037"/>
        <pc:sldMkLst>
          <pc:docMk/>
          <pc:sldMk cId="2320659803" sldId="264"/>
        </pc:sldMkLst>
        <pc:spChg chg="mod">
          <ac:chgData name="Genevieve Griffin" userId="ccdae886-078e-446a-a789-0d58387d9241" providerId="ADAL" clId="{4D99FE89-8786-4DC0-B85F-D898BDD5B2B1}" dt="2024-11-06T21:02:15.998" v="160" actId="1076"/>
          <ac:spMkLst>
            <pc:docMk/>
            <pc:sldMk cId="2320659803" sldId="264"/>
            <ac:spMk id="22" creationId="{31FA2993-1040-2B7C-7474-04153D52BDB5}"/>
          </ac:spMkLst>
        </pc:spChg>
        <pc:picChg chg="add mod">
          <ac:chgData name="Genevieve Griffin" userId="ccdae886-078e-446a-a789-0d58387d9241" providerId="ADAL" clId="{4D99FE89-8786-4DC0-B85F-D898BDD5B2B1}" dt="2024-11-06T21:02:30.725" v="167" actId="1037"/>
          <ac:picMkLst>
            <pc:docMk/>
            <pc:sldMk cId="2320659803" sldId="264"/>
            <ac:picMk id="3" creationId="{5AE4FE9B-5435-603C-0948-57062AB18309}"/>
          </ac:picMkLst>
        </pc:picChg>
      </pc:sldChg>
      <pc:sldChg chg="addSp delSp modSp mod">
        <pc:chgData name="Genevieve Griffin" userId="ccdae886-078e-446a-a789-0d58387d9241" providerId="ADAL" clId="{4D99FE89-8786-4DC0-B85F-D898BDD5B2B1}" dt="2024-11-06T20:58:29.806" v="135" actId="14100"/>
        <pc:sldMkLst>
          <pc:docMk/>
          <pc:sldMk cId="3898338133" sldId="269"/>
        </pc:sldMkLst>
        <pc:spChg chg="mod ord">
          <ac:chgData name="Genevieve Griffin" userId="ccdae886-078e-446a-a789-0d58387d9241" providerId="ADAL" clId="{4D99FE89-8786-4DC0-B85F-D898BDD5B2B1}" dt="2024-11-06T20:55:56.200" v="48" actId="1076"/>
          <ac:spMkLst>
            <pc:docMk/>
            <pc:sldMk cId="3898338133" sldId="269"/>
            <ac:spMk id="2" creationId="{E706D020-4B61-F9D2-2A51-8090B42740F2}"/>
          </ac:spMkLst>
        </pc:spChg>
        <pc:spChg chg="add mod">
          <ac:chgData name="Genevieve Griffin" userId="ccdae886-078e-446a-a789-0d58387d9241" providerId="ADAL" clId="{4D99FE89-8786-4DC0-B85F-D898BDD5B2B1}" dt="2024-11-06T20:58:09.297" v="132" actId="1035"/>
          <ac:spMkLst>
            <pc:docMk/>
            <pc:sldMk cId="3898338133" sldId="269"/>
            <ac:spMk id="7" creationId="{78B10939-8342-69E4-051A-F5AF32B9DD2B}"/>
          </ac:spMkLst>
        </pc:spChg>
        <pc:spChg chg="mod">
          <ac:chgData name="Genevieve Griffin" userId="ccdae886-078e-446a-a789-0d58387d9241" providerId="ADAL" clId="{4D99FE89-8786-4DC0-B85F-D898BDD5B2B1}" dt="2024-11-06T20:58:29.806" v="135" actId="14100"/>
          <ac:spMkLst>
            <pc:docMk/>
            <pc:sldMk cId="3898338133" sldId="269"/>
            <ac:spMk id="17" creationId="{8D5F9D7B-CC9C-FDDF-2449-3CFE50F5C2B7}"/>
          </ac:spMkLst>
        </pc:spChg>
        <pc:spChg chg="mod">
          <ac:chgData name="Genevieve Griffin" userId="ccdae886-078e-446a-a789-0d58387d9241" providerId="ADAL" clId="{4D99FE89-8786-4DC0-B85F-D898BDD5B2B1}" dt="2024-11-06T20:56:18.552" v="66" actId="1036"/>
          <ac:spMkLst>
            <pc:docMk/>
            <pc:sldMk cId="3898338133" sldId="269"/>
            <ac:spMk id="19" creationId="{08182CA4-1669-869B-9903-66FD9E89E786}"/>
          </ac:spMkLst>
        </pc:spChg>
        <pc:spChg chg="mod">
          <ac:chgData name="Genevieve Griffin" userId="ccdae886-078e-446a-a789-0d58387d9241" providerId="ADAL" clId="{4D99FE89-8786-4DC0-B85F-D898BDD5B2B1}" dt="2024-11-06T20:56:18.552" v="66" actId="1036"/>
          <ac:spMkLst>
            <pc:docMk/>
            <pc:sldMk cId="3898338133" sldId="269"/>
            <ac:spMk id="20" creationId="{EC4559A5-3643-D802-327D-4383FF95B338}"/>
          </ac:spMkLst>
        </pc:spChg>
        <pc:spChg chg="mod">
          <ac:chgData name="Genevieve Griffin" userId="ccdae886-078e-446a-a789-0d58387d9241" providerId="ADAL" clId="{4D99FE89-8786-4DC0-B85F-D898BDD5B2B1}" dt="2024-11-06T20:56:18.552" v="66" actId="1036"/>
          <ac:spMkLst>
            <pc:docMk/>
            <pc:sldMk cId="3898338133" sldId="269"/>
            <ac:spMk id="21" creationId="{4337BA0B-521E-0A87-9535-4F00483516C0}"/>
          </ac:spMkLst>
        </pc:spChg>
        <pc:spChg chg="mod">
          <ac:chgData name="Genevieve Griffin" userId="ccdae886-078e-446a-a789-0d58387d9241" providerId="ADAL" clId="{4D99FE89-8786-4DC0-B85F-D898BDD5B2B1}" dt="2024-11-06T20:56:18.552" v="66" actId="1036"/>
          <ac:spMkLst>
            <pc:docMk/>
            <pc:sldMk cId="3898338133" sldId="269"/>
            <ac:spMk id="25" creationId="{7AE15003-747B-816D-47DE-A6A8E8F9A62A}"/>
          </ac:spMkLst>
        </pc:spChg>
        <pc:spChg chg="mod">
          <ac:chgData name="Genevieve Griffin" userId="ccdae886-078e-446a-a789-0d58387d9241" providerId="ADAL" clId="{4D99FE89-8786-4DC0-B85F-D898BDD5B2B1}" dt="2024-11-06T20:56:18.552" v="66" actId="1036"/>
          <ac:spMkLst>
            <pc:docMk/>
            <pc:sldMk cId="3898338133" sldId="269"/>
            <ac:spMk id="26" creationId="{74ED5910-2479-9FA5-3B7F-5A96E5055255}"/>
          </ac:spMkLst>
        </pc:spChg>
        <pc:spChg chg="mod">
          <ac:chgData name="Genevieve Griffin" userId="ccdae886-078e-446a-a789-0d58387d9241" providerId="ADAL" clId="{4D99FE89-8786-4DC0-B85F-D898BDD5B2B1}" dt="2024-11-06T20:56:18.552" v="66" actId="1036"/>
          <ac:spMkLst>
            <pc:docMk/>
            <pc:sldMk cId="3898338133" sldId="269"/>
            <ac:spMk id="27" creationId="{215687B1-771A-AE3D-69D0-A177EE944C81}"/>
          </ac:spMkLst>
        </pc:spChg>
        <pc:spChg chg="mod">
          <ac:chgData name="Genevieve Griffin" userId="ccdae886-078e-446a-a789-0d58387d9241" providerId="ADAL" clId="{4D99FE89-8786-4DC0-B85F-D898BDD5B2B1}" dt="2024-11-06T20:56:18.552" v="66" actId="1036"/>
          <ac:spMkLst>
            <pc:docMk/>
            <pc:sldMk cId="3898338133" sldId="269"/>
            <ac:spMk id="28" creationId="{C9C316BA-37D3-CBDB-78DA-F14694D8F81D}"/>
          </ac:spMkLst>
        </pc:spChg>
        <pc:spChg chg="mod">
          <ac:chgData name="Genevieve Griffin" userId="ccdae886-078e-446a-a789-0d58387d9241" providerId="ADAL" clId="{4D99FE89-8786-4DC0-B85F-D898BDD5B2B1}" dt="2024-11-06T20:56:18.552" v="66" actId="1036"/>
          <ac:spMkLst>
            <pc:docMk/>
            <pc:sldMk cId="3898338133" sldId="269"/>
            <ac:spMk id="29" creationId="{B8551F51-8411-80C1-9D51-C97E2A549D1F}"/>
          </ac:spMkLst>
        </pc:spChg>
        <pc:spChg chg="add del mod">
          <ac:chgData name="Genevieve Griffin" userId="ccdae886-078e-446a-a789-0d58387d9241" providerId="ADAL" clId="{4D99FE89-8786-4DC0-B85F-D898BDD5B2B1}" dt="2024-11-06T20:56:59.536" v="75"/>
          <ac:spMkLst>
            <pc:docMk/>
            <pc:sldMk cId="3898338133" sldId="269"/>
            <ac:spMk id="30" creationId="{6163D78F-DD37-960C-0970-B2BE75F58433}"/>
          </ac:spMkLst>
        </pc:spChg>
        <pc:picChg chg="add mod ord">
          <ac:chgData name="Genevieve Griffin" userId="ccdae886-078e-446a-a789-0d58387d9241" providerId="ADAL" clId="{4D99FE89-8786-4DC0-B85F-D898BDD5B2B1}" dt="2024-11-06T20:58:09.297" v="132" actId="1035"/>
          <ac:picMkLst>
            <pc:docMk/>
            <pc:sldMk cId="3898338133" sldId="269"/>
            <ac:picMk id="3" creationId="{508C0F56-1A9C-28EF-1534-F04634D0EBFD}"/>
          </ac:picMkLst>
        </pc:picChg>
        <pc:picChg chg="mod">
          <ac:chgData name="Genevieve Griffin" userId="ccdae886-078e-446a-a789-0d58387d9241" providerId="ADAL" clId="{4D99FE89-8786-4DC0-B85F-D898BDD5B2B1}" dt="2024-11-06T20:54:39.196" v="37" actId="1036"/>
          <ac:picMkLst>
            <pc:docMk/>
            <pc:sldMk cId="3898338133" sldId="269"/>
            <ac:picMk id="4" creationId="{E1D2FDA7-9DA1-16DD-DAFB-DEA90EF660A0}"/>
          </ac:picMkLst>
        </pc:picChg>
        <pc:picChg chg="mod">
          <ac:chgData name="Genevieve Griffin" userId="ccdae886-078e-446a-a789-0d58387d9241" providerId="ADAL" clId="{4D99FE89-8786-4DC0-B85F-D898BDD5B2B1}" dt="2024-11-06T20:54:39.196" v="37" actId="1036"/>
          <ac:picMkLst>
            <pc:docMk/>
            <pc:sldMk cId="3898338133" sldId="269"/>
            <ac:picMk id="8" creationId="{D38FEBE7-A2B4-98D5-B024-47DC54D7C8F6}"/>
          </ac:picMkLst>
        </pc:picChg>
        <pc:picChg chg="mod">
          <ac:chgData name="Genevieve Griffin" userId="ccdae886-078e-446a-a789-0d58387d9241" providerId="ADAL" clId="{4D99FE89-8786-4DC0-B85F-D898BDD5B2B1}" dt="2024-11-06T20:54:39.196" v="37" actId="1036"/>
          <ac:picMkLst>
            <pc:docMk/>
            <pc:sldMk cId="3898338133" sldId="269"/>
            <ac:picMk id="9" creationId="{407E24B5-B8EA-3678-D04C-B523610FEF91}"/>
          </ac:picMkLst>
        </pc:picChg>
        <pc:picChg chg="mod">
          <ac:chgData name="Genevieve Griffin" userId="ccdae886-078e-446a-a789-0d58387d9241" providerId="ADAL" clId="{4D99FE89-8786-4DC0-B85F-D898BDD5B2B1}" dt="2024-11-06T20:54:39.196" v="37" actId="1036"/>
          <ac:picMkLst>
            <pc:docMk/>
            <pc:sldMk cId="3898338133" sldId="269"/>
            <ac:picMk id="10" creationId="{A2D7C5D4-5C23-2AB4-EACD-E86A659457B4}"/>
          </ac:picMkLst>
        </pc:picChg>
        <pc:picChg chg="mod">
          <ac:chgData name="Genevieve Griffin" userId="ccdae886-078e-446a-a789-0d58387d9241" providerId="ADAL" clId="{4D99FE89-8786-4DC0-B85F-D898BDD5B2B1}" dt="2024-11-06T20:56:18.552" v="66" actId="1036"/>
          <ac:picMkLst>
            <pc:docMk/>
            <pc:sldMk cId="3898338133" sldId="269"/>
            <ac:picMk id="12" creationId="{C0D8EDA4-7CCE-7F4A-65BE-51038D3A1C7A}"/>
          </ac:picMkLst>
        </pc:picChg>
        <pc:picChg chg="mod">
          <ac:chgData name="Genevieve Griffin" userId="ccdae886-078e-446a-a789-0d58387d9241" providerId="ADAL" clId="{4D99FE89-8786-4DC0-B85F-D898BDD5B2B1}" dt="2024-11-06T20:56:18.552" v="66" actId="1036"/>
          <ac:picMkLst>
            <pc:docMk/>
            <pc:sldMk cId="3898338133" sldId="269"/>
            <ac:picMk id="13" creationId="{F9434536-7C27-4362-C207-D5E760CE69F4}"/>
          </ac:picMkLst>
        </pc:picChg>
        <pc:picChg chg="mod">
          <ac:chgData name="Genevieve Griffin" userId="ccdae886-078e-446a-a789-0d58387d9241" providerId="ADAL" clId="{4D99FE89-8786-4DC0-B85F-D898BDD5B2B1}" dt="2024-11-06T20:54:39.196" v="37" actId="1036"/>
          <ac:picMkLst>
            <pc:docMk/>
            <pc:sldMk cId="3898338133" sldId="269"/>
            <ac:picMk id="14" creationId="{41AC03DF-1802-FE71-CBDF-4FBF0C0185AC}"/>
          </ac:picMkLst>
        </pc:picChg>
        <pc:picChg chg="mod">
          <ac:chgData name="Genevieve Griffin" userId="ccdae886-078e-446a-a789-0d58387d9241" providerId="ADAL" clId="{4D99FE89-8786-4DC0-B85F-D898BDD5B2B1}" dt="2024-11-06T20:56:18.552" v="66" actId="1036"/>
          <ac:picMkLst>
            <pc:docMk/>
            <pc:sldMk cId="3898338133" sldId="269"/>
            <ac:picMk id="15" creationId="{C77E9A3A-86DF-DBAE-8E3C-AD9944EDE74D}"/>
          </ac:picMkLst>
        </pc:picChg>
        <pc:picChg chg="mod">
          <ac:chgData name="Genevieve Griffin" userId="ccdae886-078e-446a-a789-0d58387d9241" providerId="ADAL" clId="{4D99FE89-8786-4DC0-B85F-D898BDD5B2B1}" dt="2024-11-06T20:56:18.552" v="66" actId="1036"/>
          <ac:picMkLst>
            <pc:docMk/>
            <pc:sldMk cId="3898338133" sldId="269"/>
            <ac:picMk id="16" creationId="{B0E8C364-06B2-77BA-5E24-FD03C97DB522}"/>
          </ac:picMkLst>
        </pc:picChg>
      </pc:sldChg>
      <pc:sldChg chg="add del">
        <pc:chgData name="Genevieve Griffin" userId="ccdae886-078e-446a-a789-0d58387d9241" providerId="ADAL" clId="{4D99FE89-8786-4DC0-B85F-D898BDD5B2B1}" dt="2024-11-06T20:56:31.106" v="68" actId="2696"/>
        <pc:sldMkLst>
          <pc:docMk/>
          <pc:sldMk cId="242548890" sldId="272"/>
        </pc:sldMkLst>
      </pc:sldChg>
      <pc:sldChg chg="new del">
        <pc:chgData name="Genevieve Griffin" userId="ccdae886-078e-446a-a789-0d58387d9241" providerId="ADAL" clId="{4D99FE89-8786-4DC0-B85F-D898BDD5B2B1}" dt="2024-11-06T20:52:40.544" v="5" actId="2696"/>
        <pc:sldMkLst>
          <pc:docMk/>
          <pc:sldMk cId="2396768765" sldId="272"/>
        </pc:sldMkLst>
      </pc:sldChg>
      <pc:sldChg chg="add del">
        <pc:chgData name="Genevieve Griffin" userId="ccdae886-078e-446a-a789-0d58387d9241" providerId="ADAL" clId="{4D99FE89-8786-4DC0-B85F-D898BDD5B2B1}" dt="2024-11-06T20:56:42.229" v="70" actId="2696"/>
        <pc:sldMkLst>
          <pc:docMk/>
          <pc:sldMk cId="3500165319" sldId="272"/>
        </pc:sldMkLst>
      </pc:sldChg>
    </pc:docChg>
  </pc:docChgLst>
  <pc:docChgLst>
    <pc:chgData name="Susie Jackson" userId="a048583f-05bc-4a49-8a10-47f760b9ab16" providerId="ADAL" clId="{4D579AEA-2413-4FCC-8D6C-FE9670B4FFDB}"/>
    <pc:docChg chg="modSld sldOrd">
      <pc:chgData name="Susie Jackson" userId="a048583f-05bc-4a49-8a10-47f760b9ab16" providerId="ADAL" clId="{4D579AEA-2413-4FCC-8D6C-FE9670B4FFDB}" dt="2024-11-06T21:03:34.997" v="1"/>
      <pc:docMkLst>
        <pc:docMk/>
      </pc:docMkLst>
      <pc:sldChg chg="ord">
        <pc:chgData name="Susie Jackson" userId="a048583f-05bc-4a49-8a10-47f760b9ab16" providerId="ADAL" clId="{4D579AEA-2413-4FCC-8D6C-FE9670B4FFDB}" dt="2024-11-06T21:03:34.997" v="1"/>
        <pc:sldMkLst>
          <pc:docMk/>
          <pc:sldMk cId="0" sldId="256"/>
        </pc:sldMkLst>
      </pc:sldChg>
    </pc:docChg>
  </pc:docChgLst>
  <pc:docChgLst>
    <pc:chgData name="Cody Brazil" userId="8f34fdcd-eac5-4e15-9d83-195a38592b65" providerId="ADAL" clId="{25A962AA-13F0-42A1-A5E7-93B1C030C531}"/>
    <pc:docChg chg="custSel modSld">
      <pc:chgData name="Cody Brazil" userId="8f34fdcd-eac5-4e15-9d83-195a38592b65" providerId="ADAL" clId="{25A962AA-13F0-42A1-A5E7-93B1C030C531}" dt="2024-11-12T12:02:17.866" v="16"/>
      <pc:docMkLst>
        <pc:docMk/>
      </pc:docMkLst>
      <pc:sldChg chg="addSp delSp modSp mod modAnim">
        <pc:chgData name="Cody Brazil" userId="8f34fdcd-eac5-4e15-9d83-195a38592b65" providerId="ADAL" clId="{25A962AA-13F0-42A1-A5E7-93B1C030C531}" dt="2024-11-12T12:02:17.866" v="16"/>
        <pc:sldMkLst>
          <pc:docMk/>
          <pc:sldMk cId="2344804422" sldId="271"/>
        </pc:sldMkLst>
        <pc:spChg chg="mod">
          <ac:chgData name="Cody Brazil" userId="8f34fdcd-eac5-4e15-9d83-195a38592b65" providerId="ADAL" clId="{25A962AA-13F0-42A1-A5E7-93B1C030C531}" dt="2024-11-12T12:02:17.773" v="12"/>
          <ac:spMkLst>
            <pc:docMk/>
            <pc:sldMk cId="2344804422" sldId="271"/>
            <ac:spMk id="6" creationId="{D4D86ABC-1016-78CD-1ACD-B3A923C18E76}"/>
          </ac:spMkLst>
        </pc:spChg>
        <pc:picChg chg="add del mod">
          <ac:chgData name="Cody Brazil" userId="8f34fdcd-eac5-4e15-9d83-195a38592b65" providerId="ADAL" clId="{25A962AA-13F0-42A1-A5E7-93B1C030C531}" dt="2024-11-12T12:02:17.781" v="14"/>
          <ac:picMkLst>
            <pc:docMk/>
            <pc:sldMk cId="2344804422" sldId="271"/>
            <ac:picMk id="4" creationId="{548D3B35-D94F-3A81-700F-5ED2CCB408C8}"/>
          </ac:picMkLst>
        </pc:picChg>
        <pc:picChg chg="del">
          <ac:chgData name="Cody Brazil" userId="8f34fdcd-eac5-4e15-9d83-195a38592b65" providerId="ADAL" clId="{25A962AA-13F0-42A1-A5E7-93B1C030C531}" dt="2024-11-12T12:01:45.001" v="5"/>
          <ac:picMkLst>
            <pc:docMk/>
            <pc:sldMk cId="2344804422" sldId="271"/>
            <ac:picMk id="5" creationId="{5CC4A2E1-1824-2EEA-D04F-B3CC9D4A7BEF}"/>
          </ac:picMkLst>
        </pc:picChg>
        <pc:picChg chg="add mod">
          <ac:chgData name="Cody Brazil" userId="8f34fdcd-eac5-4e15-9d83-195a38592b65" providerId="ADAL" clId="{25A962AA-13F0-42A1-A5E7-93B1C030C531}" dt="2024-11-12T12:02:17.866" v="16"/>
          <ac:picMkLst>
            <pc:docMk/>
            <pc:sldMk cId="2344804422" sldId="271"/>
            <ac:picMk id="9" creationId="{72D63E6B-C5B0-F33D-6854-7BD5A37B294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42BEC0-3893-4876-B42A-432B3E99DC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8A435-B388-4F85-BE7B-1F57ABAA3A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EB45-9B7E-437E-BF31-65D9A0AE8BB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A933A-6EE1-47F2-9DAA-A4A9A0347E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43A54-1F73-4606-9007-4966DF8B00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80A9A-B9ED-402D-B528-17527CC9C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021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9BA71-660A-45E2-A2B8-F1E4672B8CC0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26B46-9652-45C9-A101-80D00CF63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2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1077984"/>
            <a:ext cx="9966960" cy="2519983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none" spc="0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  <a:latin typeface="Gill Sans MT" panose="020B0502020104020203" pitchFamily="34" charset="0"/>
                <a:cs typeface="Dubai" panose="020B0503030403030204" pitchFamily="34" charset="-78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fld id="{89E7561E-234D-4B3F-BD06-6CCA0D2584EA}" type="datetimeFigureOut">
              <a:rPr lang="en-US" smtClean="0"/>
              <a:pPr/>
              <a:t>11/12/2024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6C6E792-E341-4500-9C80-B29D704716F9}"/>
              </a:ext>
            </a:extLst>
          </p:cNvPr>
          <p:cNvSpPr txBox="1"/>
          <p:nvPr userDrawn="1"/>
        </p:nvSpPr>
        <p:spPr>
          <a:xfrm>
            <a:off x="2743976" y="6220390"/>
            <a:ext cx="733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latin typeface="Gill Sans MT" panose="020B0502020104020203" pitchFamily="34" charset="0"/>
              </a:rPr>
              <a:t>TRSA • 1800 DIAGONAL ROAD, SUITE 200, ALEXANDRIA, VA 22314 • 877-770-9274 • TRSA.ORG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4250EA-43A9-4ECF-BC11-59D2235E9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560" y="5881601"/>
            <a:ext cx="1467196" cy="73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51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561E-234D-4B3F-BD06-6CCA0D2584EA}" type="datetimeFigureOut">
              <a:rPr lang="en-US" smtClean="0"/>
              <a:t>11/12/2024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106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106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561E-234D-4B3F-BD06-6CCA0D2584EA}" type="datetimeFigureOut">
              <a:rPr lang="en-US" smtClean="0"/>
              <a:t>11/12/2024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29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063" indent="0" algn="ctr">
              <a:buNone/>
              <a:defRPr sz="2400"/>
            </a:lvl2pPr>
            <a:lvl3pPr marL="914126" indent="0" algn="ctr">
              <a:buNone/>
              <a:defRPr sz="2400"/>
            </a:lvl3pPr>
            <a:lvl4pPr marL="1371189" indent="0" algn="ctr">
              <a:buNone/>
              <a:defRPr sz="2000"/>
            </a:lvl4pPr>
            <a:lvl5pPr marL="1828251" indent="0" algn="ctr">
              <a:buNone/>
              <a:defRPr sz="2000"/>
            </a:lvl5pPr>
            <a:lvl6pPr marL="2285314" indent="0" algn="ctr">
              <a:buNone/>
              <a:defRPr sz="2000"/>
            </a:lvl6pPr>
            <a:lvl7pPr marL="2742377" indent="0" algn="ctr">
              <a:buNone/>
              <a:defRPr sz="2000"/>
            </a:lvl7pPr>
            <a:lvl8pPr marL="3199440" indent="0" algn="ctr">
              <a:buNone/>
              <a:defRPr sz="2000"/>
            </a:lvl8pPr>
            <a:lvl9pPr marL="3656503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93DF-94FC-4772-BC05-0B4BAB69B41D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599028" y="6416676"/>
            <a:ext cx="9756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tRSA</a:t>
            </a:r>
            <a:r>
              <a:rPr lang="en-US" sz="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- 1800</a:t>
            </a:r>
            <a:r>
              <a:rPr lang="en-US" sz="8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Diagonal Road, Suite 200, Alexandria, VA 22314 – 877.770.9274 - TRSA.ORG</a:t>
            </a:r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1446589" y="76200"/>
            <a:ext cx="9756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222" y="5410201"/>
            <a:ext cx="1761165" cy="8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8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93DF-94FC-4772-BC05-0B4BAB69B41D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7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93DF-94FC-4772-BC05-0B4BAB69B41D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1599028" y="6416676"/>
            <a:ext cx="9756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tRSA</a:t>
            </a:r>
            <a:r>
              <a:rPr lang="en-US" sz="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- 1800</a:t>
            </a:r>
            <a:r>
              <a:rPr lang="en-US" sz="8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Diagonal Road, Suite 200, Alexandria, VA 22314 – 877.770.9274 - TRSA.ORG</a:t>
            </a:r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446589" y="76200"/>
            <a:ext cx="9756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1" y="5604753"/>
            <a:ext cx="137195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6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93DF-94FC-4772-BC05-0B4BAB69B41D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16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93DF-94FC-4772-BC05-0B4BAB69B41D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9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93DF-94FC-4772-BC05-0B4BAB69B41D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59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93DF-94FC-4772-BC05-0B4BAB69B41D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" y="736219"/>
            <a:ext cx="1226904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599028" y="6416676"/>
            <a:ext cx="9756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tRSA</a:t>
            </a:r>
            <a:r>
              <a:rPr lang="en-US" sz="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- 1800</a:t>
            </a:r>
            <a:r>
              <a:rPr lang="en-US" sz="8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Diagonal Road, Suite 200, Alexandria, VA 22314 – 877.770.9274 - TRSA.ORG</a:t>
            </a:r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1446589" y="76200"/>
            <a:ext cx="9756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429" y="5604753"/>
            <a:ext cx="137195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2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1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7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9BE93DF-94FC-4772-BC05-0B4BAB69B41D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C1BBB0-96F0-4077-A278-0F3FB5C104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" y="6096000"/>
            <a:ext cx="4770751" cy="762000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599028" y="6416676"/>
            <a:ext cx="9756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800" dirty="0" err="1">
                <a:latin typeface="Arial" pitchFamily="34" charset="0"/>
                <a:cs typeface="Arial" pitchFamily="34" charset="0"/>
              </a:rPr>
              <a:t>tRSA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 - 1800</a:t>
            </a:r>
            <a:r>
              <a:rPr lang="en-US" sz="800" baseline="0" dirty="0">
                <a:latin typeface="Arial" pitchFamily="34" charset="0"/>
                <a:cs typeface="Arial" pitchFamily="34" charset="0"/>
              </a:rPr>
              <a:t> Diagonal Road, Suite 200, Alexandria, VA 22314 – 877.770.9274 - TRSA.ORG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4800262" y="76200"/>
            <a:ext cx="6402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0188"/>
            <a:ext cx="137195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3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  <a:latin typeface="Gill Sans MT" panose="020B0502020104020203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  <a:latin typeface="Gill Sans MT" panose="020B0502020104020203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fld id="{89E7561E-234D-4B3F-BD06-6CCA0D2584EA}" type="datetimeFigureOut">
              <a:rPr lang="en-US" smtClean="0"/>
              <a:pPr/>
              <a:t>11/12/2024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437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063" indent="0">
              <a:buNone/>
              <a:defRPr sz="2800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93DF-94FC-4772-BC05-0B4BAB69B41D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7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096000"/>
            <a:ext cx="11882962" cy="762000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599028" y="6416676"/>
            <a:ext cx="9756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" pitchFamily="34" charset="0"/>
                <a:cs typeface="Arial" pitchFamily="34" charset="0"/>
              </a:rPr>
              <a:t>@2019tRSA - 1800</a:t>
            </a:r>
            <a:r>
              <a:rPr lang="en-US" sz="800" baseline="0" dirty="0">
                <a:latin typeface="Arial" pitchFamily="34" charset="0"/>
                <a:cs typeface="Arial" pitchFamily="34" charset="0"/>
              </a:rPr>
              <a:t> Diagonal Road, Suite 200, Alexandria, VA 22314 – 877.770.9274 - TRSA.ORG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4952702" y="76200"/>
            <a:ext cx="62500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" y="6146260"/>
            <a:ext cx="137195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32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93DF-94FC-4772-BC05-0B4BAB69B41D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16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93DF-94FC-4772-BC05-0B4BAB69B41D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" y="736219"/>
            <a:ext cx="1226904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1599028" y="6416676"/>
            <a:ext cx="9756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tRSA</a:t>
            </a:r>
            <a:r>
              <a:rPr lang="en-US" sz="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- 1800</a:t>
            </a:r>
            <a:r>
              <a:rPr lang="en-US" sz="8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Diagonal Road, Suite 200, Alexandria, VA 22314 – 877.770.9274 - TRSA.ORG</a:t>
            </a:r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446589" y="76200"/>
            <a:ext cx="9756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9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960217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none" spc="0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fld id="{89E7561E-234D-4B3F-BD06-6CCA0D2584EA}" type="datetimeFigureOut">
              <a:rPr lang="en-US" smtClean="0"/>
              <a:pPr/>
              <a:t>11/12/2024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053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400"/>
            <a:ext cx="4754880" cy="3811386"/>
          </a:xfrm>
        </p:spPr>
        <p:txBody>
          <a:bodyPr/>
          <a:lstStyle>
            <a:lvl1pPr>
              <a:buClr>
                <a:schemeClr val="accent1"/>
              </a:buClr>
              <a:defRPr sz="2200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>
              <a:buClr>
                <a:schemeClr val="accent1"/>
              </a:buClr>
              <a:defRPr sz="20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>
              <a:buClr>
                <a:schemeClr val="accent1"/>
              </a:buClr>
              <a:defRPr sz="1800">
                <a:solidFill>
                  <a:schemeClr val="tx2"/>
                </a:solidFill>
                <a:latin typeface="Gill Sans MT" panose="020B0502020104020203" pitchFamily="34" charset="0"/>
              </a:defRPr>
            </a:lvl3pPr>
            <a:lvl4pPr>
              <a:buClr>
                <a:schemeClr val="accent1"/>
              </a:buCl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4pPr>
            <a:lvl5pPr>
              <a:buClr>
                <a:schemeClr val="accent1"/>
              </a:buCl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3811385"/>
          </a:xfrm>
        </p:spPr>
        <p:txBody>
          <a:bodyPr/>
          <a:lstStyle>
            <a:lvl1pPr>
              <a:buClr>
                <a:schemeClr val="accent1"/>
              </a:buClr>
              <a:defRPr sz="2200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>
              <a:buClr>
                <a:schemeClr val="accent1"/>
              </a:buClr>
              <a:defRPr sz="20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>
              <a:buClr>
                <a:schemeClr val="accent1"/>
              </a:buClr>
              <a:defRPr sz="1800">
                <a:solidFill>
                  <a:schemeClr val="tx2"/>
                </a:solidFill>
                <a:latin typeface="Gill Sans MT" panose="020B0502020104020203" pitchFamily="34" charset="0"/>
              </a:defRPr>
            </a:lvl3pPr>
            <a:lvl4pPr>
              <a:buClr>
                <a:schemeClr val="accent1"/>
              </a:buCl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4pPr>
            <a:lvl5pPr>
              <a:buClr>
                <a:schemeClr val="accent1"/>
              </a:buCl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fld id="{89E7561E-234D-4B3F-BD06-6CCA0D2584EA}" type="datetimeFigureOut">
              <a:rPr lang="en-US" smtClean="0"/>
              <a:pPr/>
              <a:t>11/12/2024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0475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1781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155616"/>
          </a:xfrm>
        </p:spPr>
        <p:txBody>
          <a:bodyPr/>
          <a:lstStyle>
            <a:lvl1pPr>
              <a:defRPr sz="2200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>
              <a:defRPr sz="1800">
                <a:solidFill>
                  <a:schemeClr val="tx2"/>
                </a:solidFill>
                <a:latin typeface="Gill Sans MT" panose="020B0502020104020203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1781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3"/>
            <a:ext cx="4754880" cy="3157776"/>
          </a:xfrm>
        </p:spPr>
        <p:txBody>
          <a:bodyPr/>
          <a:lstStyle>
            <a:lvl1pPr>
              <a:defRPr sz="2200">
                <a:solidFill>
                  <a:schemeClr val="tx2"/>
                </a:solidFill>
                <a:latin typeface="Gill Sans MT" panose="020B0502020104020203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>
              <a:defRPr sz="1800">
                <a:solidFill>
                  <a:schemeClr val="tx2"/>
                </a:solidFill>
                <a:latin typeface="Gill Sans MT" panose="020B0502020104020203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Gill Sans MT" panose="020B05020201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fld id="{89E7561E-234D-4B3F-BD06-6CCA0D2584EA}" type="datetimeFigureOut">
              <a:rPr lang="en-US" smtClean="0"/>
              <a:pPr/>
              <a:t>11/12/2024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59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561E-234D-4B3F-BD06-6CCA0D2584EA}" type="datetimeFigureOut">
              <a:rPr lang="en-US" smtClean="0"/>
              <a:t>11/12/2024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7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561E-234D-4B3F-BD06-6CCA0D2584EA}" type="datetimeFigureOut">
              <a:rPr lang="en-US" smtClean="0"/>
              <a:t>11/12/2024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1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561E-234D-4B3F-BD06-6CCA0D2584EA}" type="datetimeFigureOut">
              <a:rPr lang="en-US" smtClean="0"/>
              <a:t>11/12/2024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182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69847"/>
            <a:ext cx="3931920" cy="1764793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39"/>
            <a:ext cx="3931920" cy="303580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7561E-234D-4B3F-BD06-6CCA0D2584EA}" type="datetimeFigureOut">
              <a:rPr lang="en-US" smtClean="0"/>
              <a:t>11/12/2024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5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3824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3021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fld id="{89E7561E-234D-4B3F-BD06-6CCA0D2584EA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FE7386-A4CC-46C3-9571-9F214805D56E}"/>
              </a:ext>
            </a:extLst>
          </p:cNvPr>
          <p:cNvSpPr txBox="1"/>
          <p:nvPr userDrawn="1"/>
        </p:nvSpPr>
        <p:spPr>
          <a:xfrm>
            <a:off x="2743976" y="6220390"/>
            <a:ext cx="733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latin typeface="Gill Sans MT" panose="020B0502020104020203" pitchFamily="34" charset="0"/>
              </a:rPr>
              <a:t>TRSA • 1800 DIAGONAL ROAD, SUITE 200, ALEXANDRIA, VA 22314 • 877-770-9274 • TRSA.ORG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4AB70-3915-4BBF-A1F0-889E916722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560" y="5881601"/>
            <a:ext cx="1467196" cy="73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5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tx2"/>
          </a:solidFill>
          <a:latin typeface="Gill Sans MT" panose="020B0502020104020203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1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9BE93DF-94FC-4772-BC05-0B4BAB69B41D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9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599028" y="6416676"/>
            <a:ext cx="9756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tRSA</a:t>
            </a:r>
            <a:r>
              <a:rPr lang="en-US" sz="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- 1800</a:t>
            </a:r>
            <a:r>
              <a:rPr lang="en-US" sz="8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Diagonal Road, Suite 200, Alexandria, VA 22314 – 877.770.9274 - TRSA.ORG</a:t>
            </a:r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1446589" y="76200"/>
            <a:ext cx="9756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429" y="5604753"/>
            <a:ext cx="137195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1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13" indent="-91413" algn="l" defTabSz="914126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3933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758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583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408" indent="-182825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67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61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55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490" indent="-228531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5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8.xml"/><Relationship Id="rId7" Type="http://schemas.openxmlformats.org/officeDocument/2006/relationships/image" Target="../media/image5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9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sv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7BD-C2CB-DC76-5315-0271C7EB3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1863033"/>
            <a:ext cx="9966960" cy="1565967"/>
          </a:xfrm>
        </p:spPr>
        <p:txBody>
          <a:bodyPr>
            <a:normAutofit/>
          </a:bodyPr>
          <a:lstStyle/>
          <a:p>
            <a:r>
              <a:rPr lang="en-US" sz="8800" dirty="0"/>
              <a:t>BEST OF THE BEST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569F1-81CF-F1C4-B965-8D05A830F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070" y="3996635"/>
            <a:ext cx="8767860" cy="791266"/>
          </a:xfrm>
        </p:spPr>
        <p:txBody>
          <a:bodyPr/>
          <a:lstStyle/>
          <a:p>
            <a:r>
              <a:rPr lang="en-US" dirty="0"/>
              <a:t>7th Annual Marketing, Sales &amp; Service Summit </a:t>
            </a:r>
          </a:p>
        </p:txBody>
      </p:sp>
    </p:spTree>
    <p:extLst>
      <p:ext uri="{BB962C8B-B14F-4D97-AF65-F5344CB8AC3E}">
        <p14:creationId xmlns:p14="http://schemas.microsoft.com/office/powerpoint/2010/main" val="228001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A081AE-0289-684D-95E9-46E55A35B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252" y="1048249"/>
            <a:ext cx="1403197" cy="2288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91C965-FE93-42CE-5D29-116FF521F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195" y="1072936"/>
            <a:ext cx="1415282" cy="2288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A77B2C-6967-4B9D-481C-6C79E30AE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039" y="1032944"/>
            <a:ext cx="1791418" cy="2318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857D23-7F14-23AE-F4A5-FC97DB4D4C85}"/>
              </a:ext>
            </a:extLst>
          </p:cNvPr>
          <p:cNvSpPr txBox="1"/>
          <p:nvPr/>
        </p:nvSpPr>
        <p:spPr>
          <a:xfrm>
            <a:off x="2742845" y="307706"/>
            <a:ext cx="6573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Performance Matters - Peer Strategy Group Euro 2024 Tour – Daily Trip Journal 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A2BFF4-FC34-E9D3-B0EB-8583F6E60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457" y="3589355"/>
            <a:ext cx="1507631" cy="2440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1A33AE-C166-D7E5-1801-F94383DF77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" r="6325"/>
          <a:stretch/>
        </p:blipFill>
        <p:spPr>
          <a:xfrm>
            <a:off x="7037514" y="3589355"/>
            <a:ext cx="1677860" cy="2341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221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ACE61-1482-8342-1C60-A5CDE0140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4FD77406-599C-9766-42D7-F220377F3632}"/>
              </a:ext>
            </a:extLst>
          </p:cNvPr>
          <p:cNvSpPr txBox="1">
            <a:spLocks/>
          </p:cNvSpPr>
          <p:nvPr/>
        </p:nvSpPr>
        <p:spPr>
          <a:xfrm>
            <a:off x="3466215" y="1411928"/>
            <a:ext cx="7963491" cy="1756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10000" kern="1200">
                <a:solidFill>
                  <a:srgbClr val="17214A"/>
                </a:solidFill>
                <a:latin typeface="Source Sans Pro Ultra-Bold"/>
                <a:ea typeface="Source Sans Pro SemiBold" panose="020B0603030403020204" pitchFamily="34" charset="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284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4B3E1DCC-97DC-9927-54E4-A36B8BE853E1}"/>
              </a:ext>
            </a:extLst>
          </p:cNvPr>
          <p:cNvSpPr txBox="1">
            <a:spLocks/>
          </p:cNvSpPr>
          <p:nvPr/>
        </p:nvSpPr>
        <p:spPr>
          <a:xfrm>
            <a:off x="3466215" y="3496774"/>
            <a:ext cx="7963491" cy="1756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10000" kern="1200">
                <a:solidFill>
                  <a:srgbClr val="17214A"/>
                </a:solidFill>
                <a:latin typeface="Source Sans Pro Ultra-Bold"/>
                <a:ea typeface="Source Sans Pro SemiBold" panose="020B0603030403020204" pitchFamily="34" charset="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195</a:t>
            </a:r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5830EEB7-EE91-B1BD-4604-9D980533447A}"/>
              </a:ext>
            </a:extLst>
          </p:cNvPr>
          <p:cNvSpPr/>
          <p:nvPr/>
        </p:nvSpPr>
        <p:spPr>
          <a:xfrm flipV="1">
            <a:off x="8212347" y="2652989"/>
            <a:ext cx="3217358" cy="45719"/>
          </a:xfrm>
          <a:prstGeom prst="rect">
            <a:avLst/>
          </a:prstGeom>
          <a:solidFill>
            <a:srgbClr val="7799CF"/>
          </a:solidFill>
        </p:spPr>
        <p:txBody>
          <a:bodyPr/>
          <a:lstStyle/>
          <a:p>
            <a:endParaRPr lang="en-US" sz="1800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E0BE38B-FCB7-04F5-05BF-E270DDF49E63}"/>
              </a:ext>
            </a:extLst>
          </p:cNvPr>
          <p:cNvSpPr txBox="1">
            <a:spLocks/>
          </p:cNvSpPr>
          <p:nvPr/>
        </p:nvSpPr>
        <p:spPr>
          <a:xfrm>
            <a:off x="6004157" y="2754287"/>
            <a:ext cx="5425549" cy="38312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000" kern="1200" cap="none" baseline="0">
                <a:solidFill>
                  <a:srgbClr val="17214A"/>
                </a:solidFill>
                <a:latin typeface="Source Sans Pro Bold" panose="020B0703030403020204" charset="0"/>
                <a:ea typeface="Source Sans Pro Bold" panose="020B0703030403020204" charset="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Registrations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5AD70BA9-99B8-CAE9-82ED-CCF51C553003}"/>
              </a:ext>
            </a:extLst>
          </p:cNvPr>
          <p:cNvSpPr txBox="1">
            <a:spLocks/>
          </p:cNvSpPr>
          <p:nvPr/>
        </p:nvSpPr>
        <p:spPr>
          <a:xfrm>
            <a:off x="6004156" y="4841924"/>
            <a:ext cx="5425549" cy="38312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000" kern="1200" cap="none" baseline="0">
                <a:solidFill>
                  <a:srgbClr val="17214A"/>
                </a:solidFill>
                <a:latin typeface="Source Sans Pro Bold" panose="020B0703030403020204" charset="0"/>
                <a:ea typeface="Source Sans Pro Bold" panose="020B0703030403020204" charset="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Attendees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4FA63768-640C-720F-9FB3-0ED5DA3DB041}"/>
              </a:ext>
            </a:extLst>
          </p:cNvPr>
          <p:cNvSpPr txBox="1">
            <a:spLocks/>
          </p:cNvSpPr>
          <p:nvPr/>
        </p:nvSpPr>
        <p:spPr>
          <a:xfrm>
            <a:off x="6004155" y="644012"/>
            <a:ext cx="5425549" cy="383125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800" kern="1200" cap="none" baseline="0">
                <a:solidFill>
                  <a:srgbClr val="6B6E8C"/>
                </a:solidFill>
                <a:latin typeface="Source Sans Pro Bold" panose="020B0703030403020204" charset="0"/>
                <a:ea typeface="Source Sans Pro Bold" panose="020B0703030403020204" charset="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tx2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latin typeface="Source Sans Pro Bold" panose="020B0703030403020204"/>
              </a:rPr>
              <a:t>WEBINARS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15089CF4-EFCC-6DA4-13D5-9798A1538624}"/>
              </a:ext>
            </a:extLst>
          </p:cNvPr>
          <p:cNvSpPr/>
          <p:nvPr/>
        </p:nvSpPr>
        <p:spPr>
          <a:xfrm flipV="1">
            <a:off x="8149086" y="4742027"/>
            <a:ext cx="3217358" cy="45719"/>
          </a:xfrm>
          <a:prstGeom prst="rect">
            <a:avLst/>
          </a:prstGeom>
          <a:solidFill>
            <a:srgbClr val="7799CF"/>
          </a:solidFill>
        </p:spPr>
        <p:txBody>
          <a:bodyPr/>
          <a:lstStyle/>
          <a:p>
            <a:endParaRPr lang="en-US" sz="18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FFEB1C-DC76-8673-2644-486DCD64A022}"/>
              </a:ext>
            </a:extLst>
          </p:cNvPr>
          <p:cNvGrpSpPr/>
          <p:nvPr/>
        </p:nvGrpSpPr>
        <p:grpSpPr>
          <a:xfrm>
            <a:off x="0" y="-87689"/>
            <a:ext cx="3466215" cy="6968017"/>
            <a:chOff x="0" y="-87689"/>
            <a:chExt cx="5473968" cy="10374689"/>
          </a:xfrm>
        </p:grpSpPr>
        <p:sp>
          <p:nvSpPr>
            <p:cNvPr id="10" name="AutoShape 2">
              <a:extLst>
                <a:ext uri="{FF2B5EF4-FFF2-40B4-BE49-F238E27FC236}">
                  <a16:creationId xmlns:a16="http://schemas.microsoft.com/office/drawing/2014/main" id="{8687BE88-6507-1D62-D88B-FA067D99A1D5}"/>
                </a:ext>
              </a:extLst>
            </p:cNvPr>
            <p:cNvSpPr/>
            <p:nvPr userDrawn="1"/>
          </p:nvSpPr>
          <p:spPr>
            <a:xfrm>
              <a:off x="0" y="0"/>
              <a:ext cx="5160855" cy="10287000"/>
            </a:xfrm>
            <a:prstGeom prst="rect">
              <a:avLst/>
            </a:prstGeom>
            <a:solidFill>
              <a:srgbClr val="17214A"/>
            </a:solidFill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65EBC2A5-2243-0B99-2533-CE33F27C8E64}"/>
                </a:ext>
              </a:extLst>
            </p:cNvPr>
            <p:cNvGrpSpPr/>
            <p:nvPr userDrawn="1"/>
          </p:nvGrpSpPr>
          <p:grpSpPr>
            <a:xfrm>
              <a:off x="4832706" y="-87689"/>
              <a:ext cx="641262" cy="2232779"/>
              <a:chOff x="1215881" y="0"/>
              <a:chExt cx="855015" cy="2977039"/>
            </a:xfrm>
          </p:grpSpPr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176B3E63-D08E-9B7B-EA3C-D8E67D4BE13F}"/>
                  </a:ext>
                </a:extLst>
              </p:cNvPr>
              <p:cNvSpPr/>
              <p:nvPr/>
            </p:nvSpPr>
            <p:spPr>
              <a:xfrm rot="10800000">
                <a:off x="1215881" y="2443822"/>
                <a:ext cx="855013" cy="533217"/>
              </a:xfrm>
              <a:custGeom>
                <a:avLst/>
                <a:gdLst/>
                <a:ahLst/>
                <a:cxnLst/>
                <a:rect l="l" t="t" r="r" b="b"/>
                <a:pathLst>
                  <a:path w="855012" h="533217">
                    <a:moveTo>
                      <a:pt x="0" y="0"/>
                    </a:moveTo>
                    <a:lnTo>
                      <a:pt x="855012" y="0"/>
                    </a:lnTo>
                    <a:lnTo>
                      <a:pt x="855012" y="533217"/>
                    </a:lnTo>
                    <a:lnTo>
                      <a:pt x="0" y="5332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A66FE793-7BDA-8183-54F0-5E0DAAE15004}"/>
                  </a:ext>
                </a:extLst>
              </p:cNvPr>
              <p:cNvSpPr/>
              <p:nvPr/>
            </p:nvSpPr>
            <p:spPr>
              <a:xfrm rot="10800000">
                <a:off x="1215882" y="1832866"/>
                <a:ext cx="855012" cy="533217"/>
              </a:xfrm>
              <a:custGeom>
                <a:avLst/>
                <a:gdLst/>
                <a:ahLst/>
                <a:cxnLst/>
                <a:rect l="l" t="t" r="r" b="b"/>
                <a:pathLst>
                  <a:path w="855012" h="533217">
                    <a:moveTo>
                      <a:pt x="0" y="0"/>
                    </a:moveTo>
                    <a:lnTo>
                      <a:pt x="855012" y="0"/>
                    </a:lnTo>
                    <a:lnTo>
                      <a:pt x="855012" y="533217"/>
                    </a:lnTo>
                    <a:lnTo>
                      <a:pt x="0" y="5332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B964848-53A4-46BC-4969-F2F60568460D}"/>
                  </a:ext>
                </a:extLst>
              </p:cNvPr>
              <p:cNvSpPr/>
              <p:nvPr/>
            </p:nvSpPr>
            <p:spPr>
              <a:xfrm rot="10800000">
                <a:off x="1215883" y="1221912"/>
                <a:ext cx="855013" cy="533217"/>
              </a:xfrm>
              <a:custGeom>
                <a:avLst/>
                <a:gdLst/>
                <a:ahLst/>
                <a:cxnLst/>
                <a:rect l="l" t="t" r="r" b="b"/>
                <a:pathLst>
                  <a:path w="855012" h="533217">
                    <a:moveTo>
                      <a:pt x="0" y="0"/>
                    </a:moveTo>
                    <a:lnTo>
                      <a:pt x="855012" y="0"/>
                    </a:lnTo>
                    <a:lnTo>
                      <a:pt x="855012" y="533217"/>
                    </a:lnTo>
                    <a:lnTo>
                      <a:pt x="0" y="5332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8EE2EF38-6A91-FB60-733F-5224BFB90BE7}"/>
                  </a:ext>
                </a:extLst>
              </p:cNvPr>
              <p:cNvSpPr/>
              <p:nvPr/>
            </p:nvSpPr>
            <p:spPr>
              <a:xfrm rot="10800000">
                <a:off x="1215881" y="610956"/>
                <a:ext cx="855013" cy="533217"/>
              </a:xfrm>
              <a:custGeom>
                <a:avLst/>
                <a:gdLst/>
                <a:ahLst/>
                <a:cxnLst/>
                <a:rect l="l" t="t" r="r" b="b"/>
                <a:pathLst>
                  <a:path w="855012" h="533217">
                    <a:moveTo>
                      <a:pt x="0" y="0"/>
                    </a:moveTo>
                    <a:lnTo>
                      <a:pt x="855012" y="0"/>
                    </a:lnTo>
                    <a:lnTo>
                      <a:pt x="855012" y="533217"/>
                    </a:lnTo>
                    <a:lnTo>
                      <a:pt x="0" y="5332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DF5FB25A-EA05-8A4E-7A8B-E846CE1AA921}"/>
                  </a:ext>
                </a:extLst>
              </p:cNvPr>
              <p:cNvSpPr/>
              <p:nvPr/>
            </p:nvSpPr>
            <p:spPr>
              <a:xfrm rot="10800000">
                <a:off x="1215881" y="0"/>
                <a:ext cx="855013" cy="533217"/>
              </a:xfrm>
              <a:custGeom>
                <a:avLst/>
                <a:gdLst/>
                <a:ahLst/>
                <a:cxnLst/>
                <a:rect l="l" t="t" r="r" b="b"/>
                <a:pathLst>
                  <a:path w="855012" h="533217">
                    <a:moveTo>
                      <a:pt x="0" y="0"/>
                    </a:moveTo>
                    <a:lnTo>
                      <a:pt x="855012" y="0"/>
                    </a:lnTo>
                    <a:lnTo>
                      <a:pt x="855012" y="533217"/>
                    </a:lnTo>
                    <a:lnTo>
                      <a:pt x="0" y="5332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pic>
        <p:nvPicPr>
          <p:cNvPr id="19" name="Picture 2" descr="No alternative text description for this image">
            <a:extLst>
              <a:ext uri="{FF2B5EF4-FFF2-40B4-BE49-F238E27FC236}">
                <a16:creationId xmlns:a16="http://schemas.microsoft.com/office/drawing/2014/main" id="{3A2F276E-A556-8CFC-55C4-0D86AF4F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659" y="1245452"/>
            <a:ext cx="3919254" cy="3919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6">
            <a:extLst>
              <a:ext uri="{FF2B5EF4-FFF2-40B4-BE49-F238E27FC236}">
                <a16:creationId xmlns:a16="http://schemas.microsoft.com/office/drawing/2014/main" id="{E2ADBC00-9A56-B520-0245-9C9AB2262E7B}"/>
              </a:ext>
            </a:extLst>
          </p:cNvPr>
          <p:cNvSpPr/>
          <p:nvPr/>
        </p:nvSpPr>
        <p:spPr>
          <a:xfrm>
            <a:off x="398184" y="2098395"/>
            <a:ext cx="498629" cy="475084"/>
          </a:xfrm>
          <a:custGeom>
            <a:avLst/>
            <a:gdLst/>
            <a:ahLst/>
            <a:cxnLst/>
            <a:rect l="l" t="t" r="r" b="b"/>
            <a:pathLst>
              <a:path w="931471" h="931471">
                <a:moveTo>
                  <a:pt x="0" y="0"/>
                </a:moveTo>
                <a:lnTo>
                  <a:pt x="931471" y="0"/>
                </a:lnTo>
                <a:lnTo>
                  <a:pt x="931471" y="931471"/>
                </a:lnTo>
                <a:lnTo>
                  <a:pt x="0" y="93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Freeform 19">
            <a:extLst>
              <a:ext uri="{FF2B5EF4-FFF2-40B4-BE49-F238E27FC236}">
                <a16:creationId xmlns:a16="http://schemas.microsoft.com/office/drawing/2014/main" id="{9810050B-9702-4E0C-F215-FC5DF46A6C25}"/>
              </a:ext>
            </a:extLst>
          </p:cNvPr>
          <p:cNvSpPr/>
          <p:nvPr/>
        </p:nvSpPr>
        <p:spPr>
          <a:xfrm>
            <a:off x="398184" y="3137693"/>
            <a:ext cx="499072" cy="475507"/>
          </a:xfrm>
          <a:custGeom>
            <a:avLst/>
            <a:gdLst/>
            <a:ahLst/>
            <a:cxnLst/>
            <a:rect l="l" t="t" r="r" b="b"/>
            <a:pathLst>
              <a:path w="932300" h="932300">
                <a:moveTo>
                  <a:pt x="0" y="0"/>
                </a:moveTo>
                <a:lnTo>
                  <a:pt x="932300" y="0"/>
                </a:lnTo>
                <a:lnTo>
                  <a:pt x="932300" y="932300"/>
                </a:lnTo>
                <a:lnTo>
                  <a:pt x="0" y="9323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2B8CF837-BFB6-4FCA-7299-A90AC17FB996}"/>
              </a:ext>
            </a:extLst>
          </p:cNvPr>
          <p:cNvSpPr/>
          <p:nvPr/>
        </p:nvSpPr>
        <p:spPr>
          <a:xfrm>
            <a:off x="398184" y="4173075"/>
            <a:ext cx="499246" cy="475672"/>
          </a:xfrm>
          <a:custGeom>
            <a:avLst/>
            <a:gdLst/>
            <a:ahLst/>
            <a:cxnLst/>
            <a:rect l="l" t="t" r="r" b="b"/>
            <a:pathLst>
              <a:path w="932624" h="932624">
                <a:moveTo>
                  <a:pt x="0" y="0"/>
                </a:moveTo>
                <a:lnTo>
                  <a:pt x="932624" y="0"/>
                </a:lnTo>
                <a:lnTo>
                  <a:pt x="932624" y="932624"/>
                </a:lnTo>
                <a:lnTo>
                  <a:pt x="0" y="9326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94C7F903-3813-3894-FE47-5C1F8F6FA987}"/>
              </a:ext>
            </a:extLst>
          </p:cNvPr>
          <p:cNvSpPr txBox="1"/>
          <p:nvPr/>
        </p:nvSpPr>
        <p:spPr>
          <a:xfrm>
            <a:off x="1099434" y="2046967"/>
            <a:ext cx="1605185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69"/>
              </a:lnSpc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Social Media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4A61006D-6144-E4D8-2839-1CB48DB04E0C}"/>
              </a:ext>
            </a:extLst>
          </p:cNvPr>
          <p:cNvSpPr txBox="1"/>
          <p:nvPr/>
        </p:nvSpPr>
        <p:spPr>
          <a:xfrm>
            <a:off x="1103647" y="3073834"/>
            <a:ext cx="1308336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69"/>
              </a:lnSpc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Email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D29FC90C-7385-B975-E4D1-66DE5E2266A6}"/>
              </a:ext>
            </a:extLst>
          </p:cNvPr>
          <p:cNvSpPr txBox="1"/>
          <p:nvPr/>
        </p:nvSpPr>
        <p:spPr>
          <a:xfrm>
            <a:off x="1099434" y="4100701"/>
            <a:ext cx="1618570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69"/>
              </a:lnSpc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Ads</a:t>
            </a:r>
          </a:p>
        </p:txBody>
      </p:sp>
      <p:pic>
        <p:nvPicPr>
          <p:cNvPr id="31" name="Picture 30" descr="A white letter m on a black background&#10;&#10;Description automatically generated">
            <a:extLst>
              <a:ext uri="{FF2B5EF4-FFF2-40B4-BE49-F238E27FC236}">
                <a16:creationId xmlns:a16="http://schemas.microsoft.com/office/drawing/2014/main" id="{0B815E19-2718-71D4-672A-D408625185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4" y="5979085"/>
            <a:ext cx="1065360" cy="61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54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8C0F56-1A9C-28EF-1534-F04634D0E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025" y="2282778"/>
            <a:ext cx="2801460" cy="1589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D2FDA7-9DA1-16DD-DAFB-DEA90EF6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37" y="581771"/>
            <a:ext cx="2791463" cy="157019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DEEF8A-55A7-AD9F-28B0-F5BB096DB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900" y="7912100"/>
            <a:ext cx="9872871" cy="3824201"/>
          </a:xfrm>
        </p:spPr>
        <p:txBody>
          <a:bodyPr/>
          <a:lstStyle/>
          <a:p>
            <a:pPr marL="50292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8FEBE7-A2B4-98D5-B024-47DC54D7C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37" y="2293186"/>
            <a:ext cx="2791463" cy="1570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7E24B5-B8EA-3678-D04C-B523610FE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37" y="4035004"/>
            <a:ext cx="2766063" cy="1555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D7C5D4-5C23-2AB4-EACD-E86A65945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599" y="581771"/>
            <a:ext cx="2791463" cy="1570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D8EDA4-7CCE-7F4A-65BE-51038D3A1C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8599" y="2293187"/>
            <a:ext cx="2791463" cy="1570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434536-7C27-4362-C207-D5E760CE69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8599" y="4016044"/>
            <a:ext cx="2791464" cy="1570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AC03DF-1802-FE71-CBDF-4FBF0C0185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1761" y="581771"/>
            <a:ext cx="2812467" cy="15820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E9A3A-86DF-DBAE-8E3C-AD9944EDE7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1761" y="2285727"/>
            <a:ext cx="2825564" cy="1589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E8C364-06B2-77BA-5E24-FD03C97DB5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2262" y="4009564"/>
            <a:ext cx="2825564" cy="158937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D5F9D7B-CC9C-FDDF-2449-3CFE50F5C2B7}"/>
              </a:ext>
            </a:extLst>
          </p:cNvPr>
          <p:cNvSpPr/>
          <p:nvPr/>
        </p:nvSpPr>
        <p:spPr>
          <a:xfrm>
            <a:off x="222740" y="429112"/>
            <a:ext cx="11636523" cy="531934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82CA4-1669-869B-9903-66FD9E89E786}"/>
              </a:ext>
            </a:extLst>
          </p:cNvPr>
          <p:cNvSpPr txBox="1"/>
          <p:nvPr/>
        </p:nvSpPr>
        <p:spPr>
          <a:xfrm>
            <a:off x="1359074" y="766705"/>
            <a:ext cx="90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atin typeface="Aptos Display" panose="020B0004020202020204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4559A5-3643-D802-327D-4383FF95B338}"/>
              </a:ext>
            </a:extLst>
          </p:cNvPr>
          <p:cNvSpPr txBox="1"/>
          <p:nvPr/>
        </p:nvSpPr>
        <p:spPr>
          <a:xfrm>
            <a:off x="1359074" y="2423577"/>
            <a:ext cx="90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atin typeface="Aptos Display" panose="020B00040202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37BA0B-521E-0A87-9535-4F00483516C0}"/>
              </a:ext>
            </a:extLst>
          </p:cNvPr>
          <p:cNvSpPr txBox="1"/>
          <p:nvPr/>
        </p:nvSpPr>
        <p:spPr>
          <a:xfrm>
            <a:off x="1359074" y="4195259"/>
            <a:ext cx="90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atin typeface="Aptos Display" panose="020B00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E15003-747B-816D-47DE-A6A8E8F9A62A}"/>
              </a:ext>
            </a:extLst>
          </p:cNvPr>
          <p:cNvSpPr txBox="1"/>
          <p:nvPr/>
        </p:nvSpPr>
        <p:spPr>
          <a:xfrm>
            <a:off x="4271083" y="766705"/>
            <a:ext cx="90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atin typeface="Aptos Display" panose="020B000402020202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D5910-2479-9FA5-3B7F-5A96E5055255}"/>
              </a:ext>
            </a:extLst>
          </p:cNvPr>
          <p:cNvSpPr txBox="1"/>
          <p:nvPr/>
        </p:nvSpPr>
        <p:spPr>
          <a:xfrm>
            <a:off x="4271083" y="2423577"/>
            <a:ext cx="90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atin typeface="Aptos Display" panose="020B000402020202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5687B1-771A-AE3D-69D0-A177EE944C81}"/>
              </a:ext>
            </a:extLst>
          </p:cNvPr>
          <p:cNvSpPr txBox="1"/>
          <p:nvPr/>
        </p:nvSpPr>
        <p:spPr>
          <a:xfrm>
            <a:off x="4271083" y="4195259"/>
            <a:ext cx="90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atin typeface="Aptos Display" panose="020B00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C316BA-37D3-CBDB-78DA-F14694D8F81D}"/>
              </a:ext>
            </a:extLst>
          </p:cNvPr>
          <p:cNvSpPr txBox="1"/>
          <p:nvPr/>
        </p:nvSpPr>
        <p:spPr>
          <a:xfrm>
            <a:off x="7062546" y="766705"/>
            <a:ext cx="90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atin typeface="Aptos Display" panose="020B00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551F51-8411-80C1-9D51-C97E2A549D1F}"/>
              </a:ext>
            </a:extLst>
          </p:cNvPr>
          <p:cNvSpPr txBox="1"/>
          <p:nvPr/>
        </p:nvSpPr>
        <p:spPr>
          <a:xfrm>
            <a:off x="7062546" y="2423577"/>
            <a:ext cx="90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atin typeface="Aptos Display" panose="020B00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63D78F-DD37-960C-0970-B2BE75F58433}"/>
              </a:ext>
            </a:extLst>
          </p:cNvPr>
          <p:cNvSpPr txBox="1"/>
          <p:nvPr/>
        </p:nvSpPr>
        <p:spPr>
          <a:xfrm>
            <a:off x="7062546" y="4195259"/>
            <a:ext cx="90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atin typeface="Aptos Display" panose="020B0004020202020204" pitchFamily="34" charset="0"/>
              </a:rPr>
              <a:t>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6D020-4B61-F9D2-2A51-8090B4274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995" y="1109542"/>
            <a:ext cx="9875520" cy="5032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Cast </a:t>
            </a:r>
            <a:br>
              <a:rPr lang="en-US" dirty="0"/>
            </a:br>
            <a:r>
              <a:rPr lang="en-US" dirty="0"/>
              <a:t>Your Vote!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10939-8342-69E4-051A-F5AF32B9DD2B}"/>
              </a:ext>
            </a:extLst>
          </p:cNvPr>
          <p:cNvSpPr txBox="1"/>
          <p:nvPr/>
        </p:nvSpPr>
        <p:spPr>
          <a:xfrm>
            <a:off x="9886119" y="2464878"/>
            <a:ext cx="16648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atin typeface="Aptos Display" panose="020B00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98338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26DEED-2987-FE0A-091E-02F6384CD9A2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1EA397-0121-5A4E-0801-C7A427A5F9B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600" b="1">
                <a:solidFill>
                  <a:srgbClr val="5B5B5B"/>
                </a:solidFill>
              </a:rPr>
              <a:t>Join at slido.com</a:t>
            </a:r>
            <a:br>
              <a:rPr lang="da-DK" sz="3600" b="1">
                <a:solidFill>
                  <a:srgbClr val="5B5B5B"/>
                </a:solidFill>
              </a:rPr>
            </a:br>
            <a:r>
              <a:rPr lang="da-DK" sz="3600" b="1">
                <a:solidFill>
                  <a:srgbClr val="5B5B5B"/>
                </a:solidFill>
              </a:rPr>
              <a:t>#5663767</a:t>
            </a:r>
            <a:endParaRPr lang="en-US" sz="3600" b="1">
              <a:solidFill>
                <a:srgbClr val="5B5B5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BC285F-5196-8C6C-30DF-096F6081CA2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joining instructions on this slide.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6C5CF-054F-B056-6ED9-EB42E9BAB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7575" y="1752600"/>
            <a:ext cx="3676650" cy="3676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7567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B4897-EB0F-7F81-3703-71548ACD441B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D86ABC-1016-78CD-1ACD-B3A923C18E7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5B5B5B"/>
                </a:solidFill>
              </a:rPr>
              <a:t>Who was best of the best?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3A176B-304E-980C-ECC9-7E055361481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2D63E6B-C5B0-F33D-6854-7BD5A37B2941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8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21C769-63EC-DF30-A141-464162D0B3F0}"/>
              </a:ext>
            </a:extLst>
          </p:cNvPr>
          <p:cNvSpPr txBox="1"/>
          <p:nvPr/>
        </p:nvSpPr>
        <p:spPr>
          <a:xfrm>
            <a:off x="467264" y="448574"/>
            <a:ext cx="1125747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latin typeface="+mj-lt"/>
              </a:rPr>
              <a:t>Full-Funnel Digital Marketing Approach Leads to More Leads at a Lower Cost -</a:t>
            </a:r>
          </a:p>
          <a:p>
            <a:pPr algn="ctr"/>
            <a:r>
              <a:rPr lang="en-US" sz="2400" b="1">
                <a:latin typeface="+mj-lt"/>
              </a:rPr>
              <a:t>A Partnership Between Crown Healthcare Laundry Services and Infinite laundry</a:t>
            </a:r>
          </a:p>
        </p:txBody>
      </p:sp>
      <p:pic>
        <p:nvPicPr>
          <p:cNvPr id="4" name="Picture 3" descr="A yellow and orange gradient line drawing of a funnel&#10;&#10;Description automatically generated">
            <a:extLst>
              <a:ext uri="{FF2B5EF4-FFF2-40B4-BE49-F238E27FC236}">
                <a16:creationId xmlns:a16="http://schemas.microsoft.com/office/drawing/2014/main" id="{6BE6720B-294E-70C8-3F17-365035970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0" y="1564640"/>
            <a:ext cx="4127499" cy="41274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8991D5-14C8-34DF-D0B5-356FA46CFBC6}"/>
              </a:ext>
            </a:extLst>
          </p:cNvPr>
          <p:cNvSpPr/>
          <p:nvPr/>
        </p:nvSpPr>
        <p:spPr>
          <a:xfrm>
            <a:off x="4032250" y="5299724"/>
            <a:ext cx="4127499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New Lead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3FF04A-9C16-87A9-5B38-251C4FE17256}"/>
              </a:ext>
            </a:extLst>
          </p:cNvPr>
          <p:cNvCxnSpPr>
            <a:cxnSpLocks/>
          </p:cNvCxnSpPr>
          <p:nvPr/>
        </p:nvCxnSpPr>
        <p:spPr>
          <a:xfrm>
            <a:off x="3718355" y="2654190"/>
            <a:ext cx="1809142" cy="4607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9F0853-5DC0-EA44-DEDF-1D7C16C90F2B}"/>
              </a:ext>
            </a:extLst>
          </p:cNvPr>
          <p:cNvCxnSpPr>
            <a:cxnSpLocks/>
          </p:cNvCxnSpPr>
          <p:nvPr/>
        </p:nvCxnSpPr>
        <p:spPr>
          <a:xfrm flipH="1" flipV="1">
            <a:off x="6361901" y="3709974"/>
            <a:ext cx="1709906" cy="191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0FD4EB-C92B-D045-2B88-A5BDF88FEBE2}"/>
              </a:ext>
            </a:extLst>
          </p:cNvPr>
          <p:cNvCxnSpPr>
            <a:cxnSpLocks/>
          </p:cNvCxnSpPr>
          <p:nvPr/>
        </p:nvCxnSpPr>
        <p:spPr>
          <a:xfrm>
            <a:off x="2980467" y="4254549"/>
            <a:ext cx="2997380" cy="1735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2F76C7A-FFCA-39B3-0BA0-F70F3E68F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00" y="2121889"/>
            <a:ext cx="3076575" cy="1028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BEE945-78E9-D7EB-E216-D543C90D5145}"/>
              </a:ext>
            </a:extLst>
          </p:cNvPr>
          <p:cNvSpPr txBox="1"/>
          <p:nvPr/>
        </p:nvSpPr>
        <p:spPr>
          <a:xfrm>
            <a:off x="342522" y="1563730"/>
            <a:ext cx="3366589" cy="6520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accent5"/>
                </a:solidFill>
              </a:rPr>
              <a:t>Top of funnel: </a:t>
            </a:r>
            <a:endParaRPr lang="en-US">
              <a:solidFill>
                <a:schemeClr val="accent5"/>
              </a:solidFill>
            </a:endParaRPr>
          </a:p>
          <a:p>
            <a:pPr algn="ctr"/>
            <a:r>
              <a:rPr lang="en-US" b="1">
                <a:solidFill>
                  <a:schemeClr val="accent5"/>
                </a:solidFill>
              </a:rPr>
              <a:t>High-Intent Search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1E717E-0216-951E-B45B-7DAE5AC5CCFD}"/>
              </a:ext>
            </a:extLst>
          </p:cNvPr>
          <p:cNvSpPr txBox="1"/>
          <p:nvPr/>
        </p:nvSpPr>
        <p:spPr>
          <a:xfrm>
            <a:off x="7850695" y="2310440"/>
            <a:ext cx="333643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>
                <a:solidFill>
                  <a:schemeClr val="accent5"/>
                </a:solidFill>
              </a:rPr>
              <a:t>Middle of funnel: </a:t>
            </a:r>
            <a:endParaRPr lang="en-US">
              <a:solidFill>
                <a:schemeClr val="accent5"/>
              </a:solidFill>
            </a:endParaRPr>
          </a:p>
          <a:p>
            <a:pPr algn="ctr"/>
            <a:r>
              <a:rPr lang="en-US" b="1">
                <a:solidFill>
                  <a:schemeClr val="accent5"/>
                </a:solidFill>
              </a:rPr>
              <a:t>Broad Remarketing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5860E4-4D17-0A7F-6FA4-E29093AF1AEA}"/>
              </a:ext>
            </a:extLst>
          </p:cNvPr>
          <p:cNvSpPr txBox="1"/>
          <p:nvPr/>
        </p:nvSpPr>
        <p:spPr>
          <a:xfrm>
            <a:off x="274709" y="3470038"/>
            <a:ext cx="307657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>
                <a:solidFill>
                  <a:schemeClr val="accent5"/>
                </a:solidFill>
              </a:rPr>
              <a:t>Bottom of funnel: </a:t>
            </a:r>
            <a:endParaRPr lang="en-US">
              <a:solidFill>
                <a:schemeClr val="accent5"/>
              </a:solidFill>
            </a:endParaRPr>
          </a:p>
          <a:p>
            <a:pPr algn="ctr"/>
            <a:r>
              <a:rPr lang="en-US" b="1">
                <a:solidFill>
                  <a:schemeClr val="accent5"/>
                </a:solidFill>
              </a:rPr>
              <a:t>Purchase Intent</a:t>
            </a:r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6EED33-BE4A-CFBD-F3DE-80337C83A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90" y="4146505"/>
            <a:ext cx="1984215" cy="23064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55F496-ACD2-E950-B678-787F926D9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083" y="2947302"/>
            <a:ext cx="2114025" cy="275586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70A39FA-7788-742B-7FBA-3DCC619BB755}"/>
              </a:ext>
            </a:extLst>
          </p:cNvPr>
          <p:cNvCxnSpPr/>
          <p:nvPr/>
        </p:nvCxnSpPr>
        <p:spPr>
          <a:xfrm>
            <a:off x="5303292" y="3318679"/>
            <a:ext cx="1562668" cy="20927"/>
          </a:xfrm>
          <a:prstGeom prst="straightConnector1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F077230-878D-D7E3-647B-2CA3A4E34E61}"/>
              </a:ext>
            </a:extLst>
          </p:cNvPr>
          <p:cNvCxnSpPr>
            <a:cxnSpLocks/>
          </p:cNvCxnSpPr>
          <p:nvPr/>
        </p:nvCxnSpPr>
        <p:spPr>
          <a:xfrm>
            <a:off x="5786651" y="4018126"/>
            <a:ext cx="573206" cy="15241"/>
          </a:xfrm>
          <a:prstGeom prst="straightConnector1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759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DC374746-6502-722C-9D5A-CEEE25B77D09}"/>
              </a:ext>
            </a:extLst>
          </p:cNvPr>
          <p:cNvSpPr/>
          <p:nvPr/>
        </p:nvSpPr>
        <p:spPr>
          <a:xfrm>
            <a:off x="196673" y="246572"/>
            <a:ext cx="11798653" cy="771147"/>
          </a:xfrm>
          <a:custGeom>
            <a:avLst/>
            <a:gdLst/>
            <a:ahLst/>
            <a:cxnLst/>
            <a:rect l="l" t="t" r="r" b="b"/>
            <a:pathLst>
              <a:path w="19662283" h="1509926">
                <a:moveTo>
                  <a:pt x="0" y="0"/>
                </a:moveTo>
                <a:lnTo>
                  <a:pt x="19662283" y="0"/>
                </a:lnTo>
                <a:lnTo>
                  <a:pt x="19662283" y="1509926"/>
                </a:lnTo>
                <a:lnTo>
                  <a:pt x="0" y="1509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843" b="-6053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DA29679-516A-0B9A-01A5-818C5D2D5745}"/>
              </a:ext>
            </a:extLst>
          </p:cNvPr>
          <p:cNvSpPr txBox="1"/>
          <p:nvPr/>
        </p:nvSpPr>
        <p:spPr>
          <a:xfrm>
            <a:off x="3305096" y="322853"/>
            <a:ext cx="5791199" cy="38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298"/>
              </a:lnSpc>
            </a:pPr>
            <a:r>
              <a:rPr lang="en-US" sz="2355" b="1" dirty="0">
                <a:solidFill>
                  <a:srgbClr val="00AEEF"/>
                </a:solidFill>
                <a:latin typeface="Avenir LT Std 1"/>
                <a:ea typeface="Avenir LT Std 1"/>
                <a:cs typeface="Avenir LT Std 1"/>
                <a:sym typeface="Avenir LT Std 1"/>
              </a:rPr>
              <a:t>CREATIVE LEAD GENERATION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25241D0-46C4-D3DF-63EC-6B2D07075F7D}"/>
              </a:ext>
            </a:extLst>
          </p:cNvPr>
          <p:cNvSpPr txBox="1"/>
          <p:nvPr/>
        </p:nvSpPr>
        <p:spPr>
          <a:xfrm>
            <a:off x="685800" y="322853"/>
            <a:ext cx="5606997" cy="38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98"/>
              </a:lnSpc>
            </a:pPr>
            <a:r>
              <a:rPr lang="en-US" sz="2355" dirty="0">
                <a:solidFill>
                  <a:schemeClr val="bg1"/>
                </a:solidFill>
                <a:latin typeface="Avenir LT Std 1"/>
                <a:ea typeface="Avenir LT Std 1"/>
                <a:cs typeface="Avenir LT Std 1"/>
                <a:sym typeface="Avenir LT Std 1"/>
              </a:rPr>
              <a:t>COME ON DOWN! 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510F296E-0631-F439-6840-E1F1D1CA99E2}"/>
              </a:ext>
            </a:extLst>
          </p:cNvPr>
          <p:cNvSpPr/>
          <p:nvPr/>
        </p:nvSpPr>
        <p:spPr>
          <a:xfrm>
            <a:off x="4403561" y="1145750"/>
            <a:ext cx="5791200" cy="3422355"/>
          </a:xfrm>
          <a:custGeom>
            <a:avLst/>
            <a:gdLst/>
            <a:ahLst/>
            <a:cxnLst/>
            <a:rect l="l" t="t" r="r" b="b"/>
            <a:pathLst>
              <a:path w="10118642" h="6105895">
                <a:moveTo>
                  <a:pt x="0" y="0"/>
                </a:moveTo>
                <a:lnTo>
                  <a:pt x="10118642" y="0"/>
                </a:lnTo>
                <a:lnTo>
                  <a:pt x="10118642" y="6105895"/>
                </a:lnTo>
                <a:lnTo>
                  <a:pt x="0" y="6105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42" r="-1338" b="-103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9C548D-82A7-1267-BCEA-4F135F69EE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07"/>
          <a:stretch/>
        </p:blipFill>
        <p:spPr>
          <a:xfrm>
            <a:off x="6597462" y="2622176"/>
            <a:ext cx="5173228" cy="2942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838606-4BD7-1823-AA3A-E81A1CD35E95}"/>
              </a:ext>
            </a:extLst>
          </p:cNvPr>
          <p:cNvSpPr txBox="1"/>
          <p:nvPr/>
        </p:nvSpPr>
        <p:spPr>
          <a:xfrm>
            <a:off x="480730" y="1830415"/>
            <a:ext cx="3675223" cy="4131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9049" lvl="1" indent="-228611" defTabSz="60963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350" dirty="0">
                <a:solidFill>
                  <a:srgbClr val="000000"/>
                </a:solidFill>
                <a:latin typeface="Avenir LT Std 2"/>
                <a:ea typeface="Avenir LT Std 2"/>
                <a:cs typeface="Avenir LT Std 2"/>
                <a:sym typeface="Avenir LT Std 2"/>
              </a:rPr>
              <a:t>Transformed golf hole sponsorship into a lead-generation tool.</a:t>
            </a:r>
          </a:p>
          <a:p>
            <a:pPr marL="309049" lvl="1" indent="-228611" defTabSz="60963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350" dirty="0">
                <a:solidFill>
                  <a:srgbClr val="000000"/>
                </a:solidFill>
                <a:latin typeface="Avenir LT Std 2"/>
                <a:ea typeface="Avenir LT Std 2"/>
                <a:cs typeface="Avenir LT Std 2"/>
                <a:sym typeface="Avenir LT Std 2"/>
              </a:rPr>
              <a:t>Provided brokers with valuable unit cost information to encourage contact sharing.</a:t>
            </a:r>
          </a:p>
          <a:p>
            <a:pPr marL="309049" lvl="1" indent="-228611" defTabSz="60963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350" dirty="0">
                <a:solidFill>
                  <a:srgbClr val="000000"/>
                </a:solidFill>
                <a:latin typeface="Avenir LT Std 2"/>
                <a:ea typeface="Avenir LT Std 2"/>
                <a:cs typeface="Avenir LT Std 2"/>
                <a:sym typeface="Avenir LT Std 2"/>
              </a:rPr>
              <a:t>Created region specific office and industrial unit cost data.</a:t>
            </a:r>
          </a:p>
          <a:p>
            <a:pPr marL="309049" lvl="1" indent="-228611" defTabSz="60963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350" dirty="0">
                <a:solidFill>
                  <a:srgbClr val="000000"/>
                </a:solidFill>
                <a:latin typeface="Avenir LT Std 2"/>
                <a:ea typeface="Avenir LT Std 2"/>
                <a:cs typeface="Avenir LT Std 2"/>
                <a:sym typeface="Avenir LT Std 2"/>
              </a:rPr>
              <a:t>Price is Right” themed game where brokers guessed unit costs.</a:t>
            </a:r>
          </a:p>
          <a:p>
            <a:pPr marL="309049" lvl="1" indent="-228611" defTabSz="60963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350" dirty="0">
                <a:solidFill>
                  <a:srgbClr val="000000"/>
                </a:solidFill>
                <a:latin typeface="Avenir LT Std 2"/>
                <a:ea typeface="Avenir LT Std 2"/>
                <a:cs typeface="Avenir LT Std 2"/>
                <a:sym typeface="Avenir LT Std 2"/>
              </a:rPr>
              <a:t>Connection opportunity was “gamified” to facilitate interaction.</a:t>
            </a:r>
          </a:p>
          <a:p>
            <a:pPr marL="309049" lvl="1" indent="-228611" defTabSz="60963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350" dirty="0">
                <a:solidFill>
                  <a:srgbClr val="000000"/>
                </a:solidFill>
                <a:latin typeface="Avenir LT Std 2"/>
                <a:ea typeface="Avenir LT Std 2"/>
                <a:cs typeface="Avenir LT Std 2"/>
                <a:sym typeface="Avenir LT Std 2"/>
              </a:rPr>
              <a:t>Winners received detailed cost sheet takeaway.</a:t>
            </a:r>
          </a:p>
          <a:p>
            <a:pPr marL="309049" lvl="1" indent="-228611" defTabSz="60963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350" dirty="0">
                <a:solidFill>
                  <a:srgbClr val="000000"/>
                </a:solidFill>
                <a:latin typeface="Avenir LT Std 2"/>
                <a:ea typeface="Avenir LT Std 2"/>
                <a:cs typeface="Avenir LT Std 2"/>
                <a:sym typeface="Avenir LT Std 2"/>
              </a:rPr>
              <a:t>Brokers gained valuable unit cost insights to enhance conversations with their clients</a:t>
            </a:r>
            <a:endParaRPr lang="en-US" sz="1350" dirty="0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0307A4F5-0EC9-1E7A-6627-2D5A26796FEB}"/>
              </a:ext>
            </a:extLst>
          </p:cNvPr>
          <p:cNvGrpSpPr/>
          <p:nvPr/>
        </p:nvGrpSpPr>
        <p:grpSpPr>
          <a:xfrm>
            <a:off x="234711" y="1153041"/>
            <a:ext cx="3189541" cy="549345"/>
            <a:chOff x="0" y="0"/>
            <a:chExt cx="996116" cy="175855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B0E7B33-8BD0-D256-D2A9-700CEBDA9CA9}"/>
                </a:ext>
              </a:extLst>
            </p:cNvPr>
            <p:cNvSpPr/>
            <p:nvPr/>
          </p:nvSpPr>
          <p:spPr>
            <a:xfrm>
              <a:off x="0" y="0"/>
              <a:ext cx="996116" cy="175855"/>
            </a:xfrm>
            <a:custGeom>
              <a:avLst/>
              <a:gdLst/>
              <a:ahLst/>
              <a:cxnLst/>
              <a:rect l="l" t="t" r="r" b="b"/>
              <a:pathLst>
                <a:path w="996116" h="175855">
                  <a:moveTo>
                    <a:pt x="0" y="0"/>
                  </a:moveTo>
                  <a:lnTo>
                    <a:pt x="996116" y="0"/>
                  </a:lnTo>
                  <a:lnTo>
                    <a:pt x="996116" y="175855"/>
                  </a:lnTo>
                  <a:lnTo>
                    <a:pt x="0" y="175855"/>
                  </a:lnTo>
                  <a:close/>
                </a:path>
              </a:pathLst>
            </a:custGeom>
            <a:solidFill>
              <a:srgbClr val="CEE4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6F96C97D-D87E-FA9D-EEB0-847A8E05FBD4}"/>
                </a:ext>
              </a:extLst>
            </p:cNvPr>
            <p:cNvSpPr txBox="1"/>
            <p:nvPr/>
          </p:nvSpPr>
          <p:spPr>
            <a:xfrm>
              <a:off x="0" y="-85725"/>
              <a:ext cx="996116" cy="2615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5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9">
            <a:extLst>
              <a:ext uri="{FF2B5EF4-FFF2-40B4-BE49-F238E27FC236}">
                <a16:creationId xmlns:a16="http://schemas.microsoft.com/office/drawing/2014/main" id="{A94C2DD5-8953-3AA9-E6AA-C74DFDDBBA0C}"/>
              </a:ext>
            </a:extLst>
          </p:cNvPr>
          <p:cNvSpPr txBox="1"/>
          <p:nvPr/>
        </p:nvSpPr>
        <p:spPr>
          <a:xfrm>
            <a:off x="1015450" y="1281070"/>
            <a:ext cx="1652097" cy="293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34"/>
              </a:lnSpc>
            </a:pPr>
            <a:r>
              <a:rPr lang="en-US" sz="1810" dirty="0">
                <a:solidFill>
                  <a:srgbClr val="093D61"/>
                </a:solidFill>
                <a:latin typeface="Avenir LT Std 1"/>
                <a:ea typeface="Avenir LT Std 1"/>
                <a:cs typeface="Avenir LT Std 1"/>
                <a:sym typeface="Avenir LT Std 1"/>
              </a:rPr>
              <a:t>OVERVIEW</a:t>
            </a: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5AE6F49A-FCCD-0A43-ABE8-71797EDE7128}"/>
              </a:ext>
            </a:extLst>
          </p:cNvPr>
          <p:cNvSpPr/>
          <p:nvPr/>
        </p:nvSpPr>
        <p:spPr>
          <a:xfrm>
            <a:off x="10409914" y="322853"/>
            <a:ext cx="1203511" cy="647656"/>
          </a:xfrm>
          <a:custGeom>
            <a:avLst/>
            <a:gdLst/>
            <a:ahLst/>
            <a:cxnLst/>
            <a:rect l="l" t="t" r="r" b="b"/>
            <a:pathLst>
              <a:path w="1700367" h="729387">
                <a:moveTo>
                  <a:pt x="0" y="0"/>
                </a:moveTo>
                <a:lnTo>
                  <a:pt x="1700367" y="0"/>
                </a:lnTo>
                <a:lnTo>
                  <a:pt x="1700367" y="729387"/>
                </a:lnTo>
                <a:lnTo>
                  <a:pt x="0" y="7293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289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3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>
            <a:extLst>
              <a:ext uri="{FF2B5EF4-FFF2-40B4-BE49-F238E27FC236}">
                <a16:creationId xmlns:a16="http://schemas.microsoft.com/office/drawing/2014/main" id="{1784B3F2-2418-CF34-7CDC-9B5B200A448C}"/>
              </a:ext>
            </a:extLst>
          </p:cNvPr>
          <p:cNvGrpSpPr/>
          <p:nvPr/>
        </p:nvGrpSpPr>
        <p:grpSpPr>
          <a:xfrm>
            <a:off x="298795" y="271373"/>
            <a:ext cx="643027" cy="643027"/>
            <a:chOff x="0" y="0"/>
            <a:chExt cx="812800" cy="81280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5EF569F-5ED4-4DC0-80D2-11B558D380D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9D91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953C4A58-D119-ABE4-5E90-BBAFEECA9745}"/>
                </a:ext>
              </a:extLst>
            </p:cNvPr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239"/>
                </a:lnSpc>
              </a:pPr>
              <a:endParaRPr sz="800"/>
            </a:p>
          </p:txBody>
        </p:sp>
      </p:grpSp>
      <p:grpSp>
        <p:nvGrpSpPr>
          <p:cNvPr id="13" name="Group 14">
            <a:extLst>
              <a:ext uri="{FF2B5EF4-FFF2-40B4-BE49-F238E27FC236}">
                <a16:creationId xmlns:a16="http://schemas.microsoft.com/office/drawing/2014/main" id="{9129E3AB-08C2-E552-936E-6FEC54A9B9B2}"/>
              </a:ext>
            </a:extLst>
          </p:cNvPr>
          <p:cNvGrpSpPr/>
          <p:nvPr/>
        </p:nvGrpSpPr>
        <p:grpSpPr>
          <a:xfrm>
            <a:off x="684840" y="412744"/>
            <a:ext cx="452497" cy="452497"/>
            <a:chOff x="0" y="0"/>
            <a:chExt cx="812800" cy="812800"/>
          </a:xfrm>
        </p:grpSpPr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3629FB94-31EB-6749-B3E2-C690B847E2C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4D41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5BC0AA03-5592-9C1A-77D3-85141D008879}"/>
                </a:ext>
              </a:extLst>
            </p:cNvPr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239"/>
                </a:lnSpc>
              </a:pPr>
              <a:endParaRPr sz="800"/>
            </a:p>
          </p:txBody>
        </p:sp>
      </p:grpSp>
      <p:grpSp>
        <p:nvGrpSpPr>
          <p:cNvPr id="16" name="Group 17">
            <a:extLst>
              <a:ext uri="{FF2B5EF4-FFF2-40B4-BE49-F238E27FC236}">
                <a16:creationId xmlns:a16="http://schemas.microsoft.com/office/drawing/2014/main" id="{5B69A09F-6EB3-2D0B-B42E-C4CB6F2F2103}"/>
              </a:ext>
            </a:extLst>
          </p:cNvPr>
          <p:cNvGrpSpPr/>
          <p:nvPr/>
        </p:nvGrpSpPr>
        <p:grpSpPr>
          <a:xfrm>
            <a:off x="11250463" y="271373"/>
            <a:ext cx="643027" cy="643027"/>
            <a:chOff x="0" y="0"/>
            <a:chExt cx="812800" cy="812800"/>
          </a:xfrm>
        </p:grpSpPr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8A92A1A9-CAE4-E537-2A10-8F935486A29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9D91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5DC5C1A3-D9E9-6980-88DD-FCB1550B5D22}"/>
                </a:ext>
              </a:extLst>
            </p:cNvPr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239"/>
                </a:lnSpc>
              </a:pPr>
              <a:endParaRPr sz="800"/>
            </a:p>
          </p:txBody>
        </p:sp>
      </p:grpSp>
      <p:grpSp>
        <p:nvGrpSpPr>
          <p:cNvPr id="19" name="Group 20">
            <a:extLst>
              <a:ext uri="{FF2B5EF4-FFF2-40B4-BE49-F238E27FC236}">
                <a16:creationId xmlns:a16="http://schemas.microsoft.com/office/drawing/2014/main" id="{30F52EB1-896D-52AA-B99B-423A53289A25}"/>
              </a:ext>
            </a:extLst>
          </p:cNvPr>
          <p:cNvGrpSpPr/>
          <p:nvPr/>
        </p:nvGrpSpPr>
        <p:grpSpPr>
          <a:xfrm>
            <a:off x="11053704" y="412744"/>
            <a:ext cx="452497" cy="452497"/>
            <a:chOff x="0" y="0"/>
            <a:chExt cx="812800" cy="812800"/>
          </a:xfrm>
        </p:grpSpPr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761DA640-1225-CFCB-3456-7855793014D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4D41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37293372-B645-F6F5-72A4-5780A61F1ACF}"/>
                </a:ext>
              </a:extLst>
            </p:cNvPr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239"/>
                </a:lnSpc>
              </a:pPr>
              <a:endParaRPr sz="800"/>
            </a:p>
          </p:txBody>
        </p:sp>
      </p:grpSp>
      <p:sp>
        <p:nvSpPr>
          <p:cNvPr id="22" name="TextBox 23">
            <a:extLst>
              <a:ext uri="{FF2B5EF4-FFF2-40B4-BE49-F238E27FC236}">
                <a16:creationId xmlns:a16="http://schemas.microsoft.com/office/drawing/2014/main" id="{31FA2993-1040-2B7C-7474-04153D52BDB5}"/>
              </a:ext>
            </a:extLst>
          </p:cNvPr>
          <p:cNvSpPr txBox="1"/>
          <p:nvPr/>
        </p:nvSpPr>
        <p:spPr>
          <a:xfrm>
            <a:off x="859204" y="452632"/>
            <a:ext cx="9807211" cy="395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323"/>
              </a:lnSpc>
            </a:pPr>
            <a:r>
              <a:rPr lang="en-US" sz="2667" b="1" dirty="0">
                <a:solidFill>
                  <a:srgbClr val="1C4D41"/>
                </a:solidFill>
                <a:latin typeface="Söhne Medium"/>
                <a:ea typeface="Söhne Medium"/>
                <a:cs typeface="Söhne Medium"/>
                <a:sym typeface="Söhne Medium"/>
              </a:rPr>
              <a:t>Digital Marketing Cycle Stages &amp; the Marketing Tech Stack</a:t>
            </a:r>
          </a:p>
        </p:txBody>
      </p:sp>
      <p:sp>
        <p:nvSpPr>
          <p:cNvPr id="23" name="Freeform 24">
            <a:extLst>
              <a:ext uri="{FF2B5EF4-FFF2-40B4-BE49-F238E27FC236}">
                <a16:creationId xmlns:a16="http://schemas.microsoft.com/office/drawing/2014/main" id="{CEC6E89C-296E-C7E3-D08E-10BF9B9294CD}"/>
              </a:ext>
            </a:extLst>
          </p:cNvPr>
          <p:cNvSpPr/>
          <p:nvPr/>
        </p:nvSpPr>
        <p:spPr>
          <a:xfrm>
            <a:off x="5341998" y="1039863"/>
            <a:ext cx="6340931" cy="4628580"/>
          </a:xfrm>
          <a:custGeom>
            <a:avLst/>
            <a:gdLst/>
            <a:ahLst/>
            <a:cxnLst/>
            <a:rect l="l" t="t" r="r" b="b"/>
            <a:pathLst>
              <a:path w="9511396" h="6942870">
                <a:moveTo>
                  <a:pt x="0" y="0"/>
                </a:moveTo>
                <a:lnTo>
                  <a:pt x="9511396" y="0"/>
                </a:lnTo>
                <a:lnTo>
                  <a:pt x="9511396" y="6942870"/>
                </a:lnTo>
                <a:lnTo>
                  <a:pt x="0" y="6942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id="{97D05D0A-3645-67F8-18E7-C54B073CA09B}"/>
              </a:ext>
            </a:extLst>
          </p:cNvPr>
          <p:cNvSpPr txBox="1"/>
          <p:nvPr/>
        </p:nvSpPr>
        <p:spPr>
          <a:xfrm>
            <a:off x="359079" y="1114710"/>
            <a:ext cx="4862101" cy="3685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80"/>
              </a:lnSpc>
            </a:pPr>
            <a:r>
              <a:rPr lang="en-US" sz="1200" dirty="0">
                <a:solidFill>
                  <a:srgbClr val="1C4D41"/>
                </a:solidFill>
                <a:latin typeface="Söhne"/>
                <a:ea typeface="Söhne"/>
                <a:cs typeface="Söhne"/>
                <a:sym typeface="Söhne"/>
              </a:rPr>
              <a:t>The digital marketing cycle consists of several interconnected stages that businesses use to effectively market to their audience online, build brand presence, enhance customer engagement, and drive sales. </a:t>
            </a:r>
          </a:p>
          <a:p>
            <a:pPr algn="l">
              <a:lnSpc>
                <a:spcPts val="1680"/>
              </a:lnSpc>
            </a:pPr>
            <a:r>
              <a:rPr lang="en-US" sz="1200" dirty="0">
                <a:solidFill>
                  <a:srgbClr val="1C4D41"/>
                </a:solidFill>
                <a:latin typeface="Söhne"/>
                <a:ea typeface="Söhne"/>
                <a:cs typeface="Söhne"/>
                <a:sym typeface="Söhne"/>
              </a:rPr>
              <a:t>Marketing Qualifying Leads (MQL) --&gt; Sales Qualifying Leads (SQL)</a:t>
            </a:r>
          </a:p>
          <a:p>
            <a:pPr algn="l">
              <a:lnSpc>
                <a:spcPts val="1680"/>
              </a:lnSpc>
            </a:pPr>
            <a:endParaRPr lang="en-US" sz="1200" dirty="0">
              <a:solidFill>
                <a:srgbClr val="1C4D41"/>
              </a:solidFill>
              <a:latin typeface="Söhne"/>
              <a:ea typeface="Söhne"/>
              <a:cs typeface="Söhne"/>
              <a:sym typeface="Söhne"/>
            </a:endParaRPr>
          </a:p>
          <a:p>
            <a:pPr marL="259093" lvl="1" indent="-129546" algn="l">
              <a:lnSpc>
                <a:spcPts val="1680"/>
              </a:lnSpc>
              <a:buFont typeface="Arial"/>
              <a:buChar char="•"/>
            </a:pPr>
            <a:r>
              <a:rPr lang="en-US" sz="1200" b="1" dirty="0">
                <a:solidFill>
                  <a:srgbClr val="1C4D41"/>
                </a:solidFill>
                <a:latin typeface="Söhne Medium"/>
                <a:ea typeface="Söhne Medium"/>
                <a:cs typeface="Söhne Medium"/>
                <a:sym typeface="Söhne Medium"/>
              </a:rPr>
              <a:t>Awareness</a:t>
            </a:r>
            <a:r>
              <a:rPr lang="en-US" sz="1200" dirty="0">
                <a:solidFill>
                  <a:srgbClr val="1C4D41"/>
                </a:solidFill>
                <a:latin typeface="Söhne"/>
                <a:ea typeface="Söhne"/>
                <a:cs typeface="Söhne"/>
                <a:sym typeface="Söhne"/>
              </a:rPr>
              <a:t>: Increase brand visibility through SEO, social media, and paid ads.</a:t>
            </a:r>
          </a:p>
          <a:p>
            <a:pPr marL="259093" lvl="1" indent="-129546" algn="l">
              <a:lnSpc>
                <a:spcPts val="1680"/>
              </a:lnSpc>
              <a:buFont typeface="Arial"/>
              <a:buChar char="•"/>
            </a:pPr>
            <a:r>
              <a:rPr lang="en-US" sz="1200" b="1" dirty="0">
                <a:solidFill>
                  <a:srgbClr val="1C4D41"/>
                </a:solidFill>
                <a:latin typeface="Söhne Medium"/>
                <a:ea typeface="Söhne Medium"/>
                <a:cs typeface="Söhne Medium"/>
                <a:sym typeface="Söhne Medium"/>
              </a:rPr>
              <a:t>Website:</a:t>
            </a:r>
            <a:r>
              <a:rPr lang="en-US" sz="1200" dirty="0">
                <a:solidFill>
                  <a:srgbClr val="1C4D41"/>
                </a:solidFill>
                <a:latin typeface="Söhne"/>
                <a:ea typeface="Söhne"/>
                <a:cs typeface="Söhne"/>
                <a:sym typeface="Söhne"/>
              </a:rPr>
              <a:t> Optimize the website for user experience and conversions, acting as a digital storefront.</a:t>
            </a:r>
          </a:p>
          <a:p>
            <a:pPr marL="259093" lvl="1" indent="-129546" algn="l">
              <a:lnSpc>
                <a:spcPts val="1680"/>
              </a:lnSpc>
              <a:buFont typeface="Arial"/>
              <a:buChar char="•"/>
            </a:pPr>
            <a:r>
              <a:rPr lang="en-US" sz="1200" b="1" dirty="0">
                <a:solidFill>
                  <a:srgbClr val="1C4D41"/>
                </a:solidFill>
                <a:latin typeface="Söhne Medium"/>
                <a:ea typeface="Söhne Medium"/>
                <a:cs typeface="Söhne Medium"/>
                <a:sym typeface="Söhne Medium"/>
              </a:rPr>
              <a:t>Data Management:</a:t>
            </a:r>
            <a:r>
              <a:rPr lang="en-US" sz="1200" dirty="0">
                <a:solidFill>
                  <a:srgbClr val="1C4D41"/>
                </a:solidFill>
                <a:latin typeface="Söhne"/>
                <a:ea typeface="Söhne"/>
                <a:cs typeface="Söhne"/>
                <a:sym typeface="Söhne"/>
              </a:rPr>
              <a:t> Use CRM systems and analytics to understand customer behavior and preferences.</a:t>
            </a:r>
          </a:p>
          <a:p>
            <a:pPr marL="259093" lvl="1" indent="-129546" algn="l">
              <a:lnSpc>
                <a:spcPts val="1680"/>
              </a:lnSpc>
              <a:buFont typeface="Arial"/>
              <a:buChar char="•"/>
            </a:pPr>
            <a:r>
              <a:rPr lang="en-US" sz="1200" b="1" dirty="0">
                <a:solidFill>
                  <a:srgbClr val="1C4D41"/>
                </a:solidFill>
                <a:latin typeface="Söhne Medium"/>
                <a:ea typeface="Söhne Medium"/>
                <a:cs typeface="Söhne Medium"/>
                <a:sym typeface="Söhne Medium"/>
              </a:rPr>
              <a:t>Re-engagement:</a:t>
            </a:r>
            <a:r>
              <a:rPr lang="en-US" sz="1200" dirty="0">
                <a:solidFill>
                  <a:srgbClr val="1C4D41"/>
                </a:solidFill>
                <a:latin typeface="Söhne"/>
                <a:ea typeface="Söhne"/>
                <a:cs typeface="Söhne"/>
                <a:sym typeface="Söhne"/>
              </a:rPr>
              <a:t> Utilize retargeting ads and email campaigns to bring back previous visitors.</a:t>
            </a:r>
          </a:p>
          <a:p>
            <a:pPr marL="259093" lvl="1" indent="-129546" algn="l">
              <a:lnSpc>
                <a:spcPts val="1680"/>
              </a:lnSpc>
              <a:buFont typeface="Arial"/>
              <a:buChar char="•"/>
            </a:pPr>
            <a:r>
              <a:rPr lang="en-US" sz="1200" b="1" dirty="0">
                <a:solidFill>
                  <a:srgbClr val="1C4D41"/>
                </a:solidFill>
                <a:latin typeface="Söhne Medium"/>
                <a:ea typeface="Söhne Medium"/>
                <a:cs typeface="Söhne Medium"/>
                <a:sym typeface="Söhne Medium"/>
              </a:rPr>
              <a:t>Interaction:</a:t>
            </a:r>
            <a:r>
              <a:rPr lang="en-US" sz="1200" dirty="0">
                <a:solidFill>
                  <a:srgbClr val="1C4D41"/>
                </a:solidFill>
                <a:latin typeface="Söhne"/>
                <a:ea typeface="Söhne"/>
                <a:cs typeface="Söhne"/>
                <a:sym typeface="Söhne"/>
              </a:rPr>
              <a:t> Engage ongoing with customers via social media and encourage reviews to build loyalty.</a:t>
            </a:r>
          </a:p>
          <a:p>
            <a:pPr marL="259093" lvl="1" indent="-129546" algn="l">
              <a:lnSpc>
                <a:spcPts val="1680"/>
              </a:lnSpc>
              <a:buFont typeface="Arial"/>
              <a:buChar char="•"/>
            </a:pPr>
            <a:r>
              <a:rPr lang="en-US" sz="1200" b="1" dirty="0">
                <a:solidFill>
                  <a:srgbClr val="1C4D41"/>
                </a:solidFill>
                <a:latin typeface="Söhne Medium"/>
                <a:ea typeface="Söhne Medium"/>
                <a:cs typeface="Söhne Medium"/>
                <a:sym typeface="Söhne Medium"/>
              </a:rPr>
              <a:t>Measurement: </a:t>
            </a:r>
            <a:r>
              <a:rPr lang="en-US" sz="1200" dirty="0">
                <a:solidFill>
                  <a:srgbClr val="1C4D41"/>
                </a:solidFill>
                <a:latin typeface="Söhne"/>
                <a:ea typeface="Söhne"/>
                <a:cs typeface="Söhne"/>
                <a:sym typeface="Söhne"/>
              </a:rPr>
              <a:t>Analyze metrics like traffic, conversion rates, and ROI to inform future strategies</a:t>
            </a:r>
            <a:r>
              <a:rPr lang="en-US" dirty="0">
                <a:solidFill>
                  <a:srgbClr val="1C4D41"/>
                </a:solidFill>
                <a:latin typeface="Söhne"/>
                <a:ea typeface="Söhne"/>
                <a:cs typeface="Söhne"/>
                <a:sym typeface="Söhne"/>
              </a:rPr>
              <a:t>.</a:t>
            </a:r>
            <a:endParaRPr lang="en-US" sz="1200" dirty="0">
              <a:solidFill>
                <a:srgbClr val="1C4D41"/>
              </a:solidFill>
              <a:latin typeface="Söhne"/>
              <a:ea typeface="Söhne"/>
              <a:cs typeface="Söhne"/>
              <a:sym typeface="Söhne"/>
            </a:endParaRP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C605E3FC-1CE5-A31D-0124-CAEB7010C592}"/>
              </a:ext>
            </a:extLst>
          </p:cNvPr>
          <p:cNvSpPr txBox="1"/>
          <p:nvPr/>
        </p:nvSpPr>
        <p:spPr>
          <a:xfrm>
            <a:off x="5341998" y="5812143"/>
            <a:ext cx="4424005" cy="371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93"/>
              </a:lnSpc>
            </a:pPr>
            <a:r>
              <a:rPr lang="en-US" sz="1067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*Examples. Not Comprehensive</a:t>
            </a:r>
          </a:p>
          <a:p>
            <a:pPr algn="l">
              <a:lnSpc>
                <a:spcPts val="1493"/>
              </a:lnSpc>
            </a:pPr>
            <a:r>
              <a:rPr lang="en-US" sz="1067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Work with tools that make sense for your budget and resources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A6127B64-C833-1CAE-6EA1-02E04D430606}"/>
              </a:ext>
            </a:extLst>
          </p:cNvPr>
          <p:cNvSpPr txBox="1"/>
          <p:nvPr/>
        </p:nvSpPr>
        <p:spPr>
          <a:xfrm>
            <a:off x="479897" y="4870134"/>
            <a:ext cx="474128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200" b="1" dirty="0">
                <a:solidFill>
                  <a:srgbClr val="1C4D41"/>
                </a:solidFill>
                <a:latin typeface="Söhne" panose="020B0503030202060203" pitchFamily="34" charset="0"/>
                <a:ea typeface="Söhne Medium"/>
                <a:cs typeface="Söhne Medium"/>
                <a:sym typeface="Söhne Medium"/>
              </a:rPr>
              <a:t>Objective: Strengthen digital presence via organic engagement.</a:t>
            </a:r>
          </a:p>
          <a:p>
            <a:pPr algn="l"/>
            <a:endParaRPr lang="en-US" sz="1200" b="1" dirty="0">
              <a:solidFill>
                <a:srgbClr val="1C4D41"/>
              </a:solidFill>
              <a:latin typeface="Söhne" panose="020B0503030202060203" pitchFamily="34" charset="0"/>
              <a:ea typeface="Söhne Medium"/>
              <a:cs typeface="Söhne Medium"/>
              <a:sym typeface="Söhne Medium"/>
            </a:endParaRPr>
          </a:p>
          <a:p>
            <a:pPr marL="395092" lvl="1" indent="-197546" algn="l">
              <a:buFont typeface="Arial"/>
              <a:buChar char="•"/>
            </a:pPr>
            <a:r>
              <a:rPr lang="en-US" sz="1200" b="1" dirty="0">
                <a:solidFill>
                  <a:srgbClr val="1C4D41"/>
                </a:solidFill>
                <a:latin typeface="Söhne" panose="020B0503030202060203" pitchFamily="34" charset="0"/>
                <a:ea typeface="Söhne Medium"/>
                <a:cs typeface="Söhne Medium"/>
                <a:sym typeface="Söhne Medium"/>
              </a:rPr>
              <a:t>Key </a:t>
            </a:r>
            <a:r>
              <a:rPr lang="en-US" sz="1200" b="1" dirty="0">
                <a:solidFill>
                  <a:srgbClr val="1C4D41"/>
                </a:solidFill>
                <a:latin typeface="Söhne" panose="020B0503030202060203" pitchFamily="34" charset="0"/>
                <a:sym typeface="Söhne Medium"/>
              </a:rPr>
              <a:t>Achievements</a:t>
            </a:r>
            <a:r>
              <a:rPr lang="en-US" sz="1200" dirty="0">
                <a:solidFill>
                  <a:srgbClr val="1C4D41"/>
                </a:solidFill>
                <a:latin typeface="Söhne" panose="020B0503030202060203" pitchFamily="34" charset="0"/>
                <a:ea typeface="Söhne Medium"/>
                <a:cs typeface="Söhne Medium"/>
                <a:sym typeface="Söhne Medium"/>
              </a:rPr>
              <a:t>:</a:t>
            </a:r>
            <a:r>
              <a:rPr lang="en-US" sz="1200" dirty="0">
                <a:solidFill>
                  <a:srgbClr val="1C4D41"/>
                </a:solidFill>
                <a:latin typeface="Söhne" panose="020B0503030202060203" pitchFamily="34" charset="0"/>
                <a:ea typeface="Söhne"/>
                <a:cs typeface="Söhne"/>
                <a:sym typeface="Söhne"/>
              </a:rPr>
              <a:t> </a:t>
            </a:r>
          </a:p>
          <a:p>
            <a:pPr marL="852292" lvl="2" indent="-197546">
              <a:buFont typeface="Arial"/>
              <a:buChar char="•"/>
            </a:pPr>
            <a:r>
              <a:rPr lang="en-US" sz="1200" dirty="0">
                <a:solidFill>
                  <a:srgbClr val="1C4D41"/>
                </a:solidFill>
                <a:latin typeface="Söhne" panose="020B0503030202060203" pitchFamily="34" charset="0"/>
                <a:ea typeface="Söhne"/>
                <a:cs typeface="Söhne"/>
                <a:sym typeface="Söhne"/>
              </a:rPr>
              <a:t>YTD 397% increase in user engagement;</a:t>
            </a:r>
          </a:p>
          <a:p>
            <a:pPr marL="852292" lvl="2" indent="-197546">
              <a:buFont typeface="Arial"/>
              <a:buChar char="•"/>
            </a:pPr>
            <a:r>
              <a:rPr lang="en-US" sz="1200" dirty="0">
                <a:solidFill>
                  <a:srgbClr val="1C4D41"/>
                </a:solidFill>
                <a:latin typeface="Söhne" panose="020B0503030202060203" pitchFamily="34" charset="0"/>
                <a:ea typeface="Söhne"/>
                <a:cs typeface="Söhne"/>
                <a:sym typeface="Söhne"/>
              </a:rPr>
              <a:t>40% new followers</a:t>
            </a:r>
          </a:p>
          <a:p>
            <a:pPr marL="852292" lvl="2" indent="-197546">
              <a:buFont typeface="Arial"/>
              <a:buChar char="•"/>
            </a:pPr>
            <a:r>
              <a:rPr lang="en-US" sz="1200" dirty="0">
                <a:solidFill>
                  <a:srgbClr val="1C4D41"/>
                </a:solidFill>
                <a:latin typeface="Söhne" panose="020B0503030202060203" pitchFamily="34" charset="0"/>
                <a:ea typeface="Söhne"/>
                <a:cs typeface="Söhne"/>
                <a:sym typeface="Söhne"/>
              </a:rPr>
              <a:t>enhanced market understanding</a:t>
            </a:r>
          </a:p>
          <a:p>
            <a:pPr marL="852292" lvl="2" indent="-197546">
              <a:buFont typeface="Arial"/>
              <a:buChar char="•"/>
            </a:pPr>
            <a:r>
              <a:rPr lang="en-US" sz="1200" dirty="0">
                <a:solidFill>
                  <a:srgbClr val="1C4D41"/>
                </a:solidFill>
                <a:latin typeface="Söhne" panose="020B0503030202060203" pitchFamily="34" charset="0"/>
                <a:ea typeface="Söhne"/>
                <a:cs typeface="Söhne"/>
                <a:sym typeface="Söhne"/>
              </a:rPr>
              <a:t>Streamlined customer </a:t>
            </a:r>
            <a:r>
              <a:rPr lang="en-US" sz="1200" dirty="0" err="1">
                <a:solidFill>
                  <a:srgbClr val="1C4D41"/>
                </a:solidFill>
                <a:latin typeface="Söhne" panose="020B0503030202060203" pitchFamily="34" charset="0"/>
                <a:ea typeface="Söhne"/>
                <a:cs typeface="Söhne"/>
                <a:sym typeface="Söhne"/>
              </a:rPr>
              <a:t>followup</a:t>
            </a:r>
            <a:endParaRPr lang="en-US" sz="1200" dirty="0">
              <a:solidFill>
                <a:srgbClr val="1C4D41"/>
              </a:solidFill>
              <a:latin typeface="Söhne" panose="020B0503030202060203" pitchFamily="34" charset="0"/>
              <a:ea typeface="Söhne"/>
              <a:cs typeface="Söhne"/>
              <a:sym typeface="Söhne"/>
            </a:endParaRPr>
          </a:p>
        </p:txBody>
      </p:sp>
      <p:pic>
        <p:nvPicPr>
          <p:cNvPr id="3" name="Picture 2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5AE4FE9B-5435-603C-0948-57062AB18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300" y="5219804"/>
            <a:ext cx="1123275" cy="37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-Secret-Life-of-Linens-Trailer-min (6)">
            <a:hlinkClick r:id="" action="ppaction://media"/>
            <a:extLst>
              <a:ext uri="{FF2B5EF4-FFF2-40B4-BE49-F238E27FC236}">
                <a16:creationId xmlns:a16="http://schemas.microsoft.com/office/drawing/2014/main" id="{DB9F84A9-D098-8CEE-04D3-3061361C4B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753" y="2067661"/>
            <a:ext cx="6702654" cy="37702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EFCE52-656D-CBD4-AFBE-E3267C111229}"/>
              </a:ext>
            </a:extLst>
          </p:cNvPr>
          <p:cNvSpPr txBox="1"/>
          <p:nvPr/>
        </p:nvSpPr>
        <p:spPr>
          <a:xfrm>
            <a:off x="1774902" y="646770"/>
            <a:ext cx="8642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International Linen &amp; Uniform Service Day – Secret Life of Linens by Infinite Laundry &amp; TRSA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92B8D-E113-44B4-B29F-0FB82A5CA390}"/>
              </a:ext>
            </a:extLst>
          </p:cNvPr>
          <p:cNvSpPr txBox="1"/>
          <p:nvPr/>
        </p:nvSpPr>
        <p:spPr>
          <a:xfrm>
            <a:off x="7504771" y="2521621"/>
            <a:ext cx="3902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Infinite Laundry &amp; TRSA joined forces to create the “Secret Life of Linens” campaign.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ILUD spreads awareness and celebrates the professionals across the globe that provide linen, uniform and facility services.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This year’s campaign reached over 70,000 unique users and had almost 2,000 likes, comments or shares. </a:t>
            </a:r>
          </a:p>
        </p:txBody>
      </p:sp>
    </p:spTree>
    <p:extLst>
      <p:ext uri="{BB962C8B-B14F-4D97-AF65-F5344CB8AC3E}">
        <p14:creationId xmlns:p14="http://schemas.microsoft.com/office/powerpoint/2010/main" val="417412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FE788-DFD5-E79E-2F43-530B4C405C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7" t="2354" r="4185" b="7551"/>
          <a:stretch/>
        </p:blipFill>
        <p:spPr>
          <a:xfrm>
            <a:off x="1873250" y="254000"/>
            <a:ext cx="8445500" cy="592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76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lanket&#10;&#10;Description automatically generated">
            <a:extLst>
              <a:ext uri="{FF2B5EF4-FFF2-40B4-BE49-F238E27FC236}">
                <a16:creationId xmlns:a16="http://schemas.microsoft.com/office/drawing/2014/main" id="{02C294AB-6AEB-181F-1B6C-A8E0EFE71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08" y="454922"/>
            <a:ext cx="4406583" cy="57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28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93854" y="0"/>
            <a:ext cx="1848022" cy="1844281"/>
          </a:xfrm>
          <a:custGeom>
            <a:avLst/>
            <a:gdLst/>
            <a:ahLst/>
            <a:cxnLst/>
            <a:rect l="l" t="t" r="r" b="b"/>
            <a:pathLst>
              <a:path w="2772033" h="2766422">
                <a:moveTo>
                  <a:pt x="0" y="0"/>
                </a:moveTo>
                <a:lnTo>
                  <a:pt x="2772034" y="0"/>
                </a:lnTo>
                <a:lnTo>
                  <a:pt x="2772034" y="2766422"/>
                </a:lnTo>
                <a:lnTo>
                  <a:pt x="0" y="2766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534015" y="32953"/>
            <a:ext cx="1745615" cy="1745615"/>
          </a:xfrm>
          <a:custGeom>
            <a:avLst/>
            <a:gdLst/>
            <a:ahLst/>
            <a:cxnLst/>
            <a:rect l="l" t="t" r="r" b="b"/>
            <a:pathLst>
              <a:path w="2618422" h="2618422">
                <a:moveTo>
                  <a:pt x="0" y="0"/>
                </a:moveTo>
                <a:lnTo>
                  <a:pt x="2618421" y="0"/>
                </a:lnTo>
                <a:lnTo>
                  <a:pt x="2618421" y="2618422"/>
                </a:lnTo>
                <a:lnTo>
                  <a:pt x="0" y="2618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8456354" y="0"/>
            <a:ext cx="1848022" cy="1844281"/>
          </a:xfrm>
          <a:custGeom>
            <a:avLst/>
            <a:gdLst/>
            <a:ahLst/>
            <a:cxnLst/>
            <a:rect l="l" t="t" r="r" b="b"/>
            <a:pathLst>
              <a:path w="2772033" h="2766422">
                <a:moveTo>
                  <a:pt x="0" y="0"/>
                </a:moveTo>
                <a:lnTo>
                  <a:pt x="2772034" y="0"/>
                </a:lnTo>
                <a:lnTo>
                  <a:pt x="2772034" y="2766422"/>
                </a:lnTo>
                <a:lnTo>
                  <a:pt x="0" y="2766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427864" y="0"/>
            <a:ext cx="1848022" cy="1844281"/>
          </a:xfrm>
          <a:custGeom>
            <a:avLst/>
            <a:gdLst/>
            <a:ahLst/>
            <a:cxnLst/>
            <a:rect l="l" t="t" r="r" b="b"/>
            <a:pathLst>
              <a:path w="2772033" h="2766422">
                <a:moveTo>
                  <a:pt x="0" y="0"/>
                </a:moveTo>
                <a:lnTo>
                  <a:pt x="2772033" y="0"/>
                </a:lnTo>
                <a:lnTo>
                  <a:pt x="2772033" y="2766422"/>
                </a:lnTo>
                <a:lnTo>
                  <a:pt x="0" y="2766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8496514" y="32953"/>
            <a:ext cx="1745615" cy="1745615"/>
          </a:xfrm>
          <a:custGeom>
            <a:avLst/>
            <a:gdLst/>
            <a:ahLst/>
            <a:cxnLst/>
            <a:rect l="l" t="t" r="r" b="b"/>
            <a:pathLst>
              <a:path w="2618422" h="2618422">
                <a:moveTo>
                  <a:pt x="0" y="0"/>
                </a:moveTo>
                <a:lnTo>
                  <a:pt x="2618421" y="0"/>
                </a:lnTo>
                <a:lnTo>
                  <a:pt x="2618421" y="2618422"/>
                </a:lnTo>
                <a:lnTo>
                  <a:pt x="0" y="261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0468023" y="32953"/>
            <a:ext cx="1745615" cy="1745615"/>
          </a:xfrm>
          <a:custGeom>
            <a:avLst/>
            <a:gdLst/>
            <a:ahLst/>
            <a:cxnLst/>
            <a:rect l="l" t="t" r="r" b="b"/>
            <a:pathLst>
              <a:path w="2618422" h="2618422">
                <a:moveTo>
                  <a:pt x="0" y="0"/>
                </a:moveTo>
                <a:lnTo>
                  <a:pt x="2618422" y="0"/>
                </a:lnTo>
                <a:lnTo>
                  <a:pt x="2618422" y="2618422"/>
                </a:lnTo>
                <a:lnTo>
                  <a:pt x="0" y="261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493854" y="1963308"/>
            <a:ext cx="1848022" cy="1844281"/>
          </a:xfrm>
          <a:custGeom>
            <a:avLst/>
            <a:gdLst/>
            <a:ahLst/>
            <a:cxnLst/>
            <a:rect l="l" t="t" r="r" b="b"/>
            <a:pathLst>
              <a:path w="2772033" h="2766422">
                <a:moveTo>
                  <a:pt x="0" y="0"/>
                </a:moveTo>
                <a:lnTo>
                  <a:pt x="2772034" y="0"/>
                </a:lnTo>
                <a:lnTo>
                  <a:pt x="2772034" y="2766422"/>
                </a:lnTo>
                <a:lnTo>
                  <a:pt x="0" y="2766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6534015" y="1996260"/>
            <a:ext cx="1745615" cy="1745615"/>
          </a:xfrm>
          <a:custGeom>
            <a:avLst/>
            <a:gdLst/>
            <a:ahLst/>
            <a:cxnLst/>
            <a:rect l="l" t="t" r="r" b="b"/>
            <a:pathLst>
              <a:path w="2618422" h="2618422">
                <a:moveTo>
                  <a:pt x="0" y="0"/>
                </a:moveTo>
                <a:lnTo>
                  <a:pt x="2618421" y="0"/>
                </a:lnTo>
                <a:lnTo>
                  <a:pt x="2618421" y="2618422"/>
                </a:lnTo>
                <a:lnTo>
                  <a:pt x="0" y="2618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8456354" y="1963308"/>
            <a:ext cx="1848022" cy="1844281"/>
          </a:xfrm>
          <a:custGeom>
            <a:avLst/>
            <a:gdLst/>
            <a:ahLst/>
            <a:cxnLst/>
            <a:rect l="l" t="t" r="r" b="b"/>
            <a:pathLst>
              <a:path w="2772033" h="2766422">
                <a:moveTo>
                  <a:pt x="0" y="0"/>
                </a:moveTo>
                <a:lnTo>
                  <a:pt x="2772034" y="0"/>
                </a:lnTo>
                <a:lnTo>
                  <a:pt x="2772034" y="2766422"/>
                </a:lnTo>
                <a:lnTo>
                  <a:pt x="0" y="2766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0427864" y="1963308"/>
            <a:ext cx="1848022" cy="1844281"/>
          </a:xfrm>
          <a:custGeom>
            <a:avLst/>
            <a:gdLst/>
            <a:ahLst/>
            <a:cxnLst/>
            <a:rect l="l" t="t" r="r" b="b"/>
            <a:pathLst>
              <a:path w="2772033" h="2766422">
                <a:moveTo>
                  <a:pt x="0" y="0"/>
                </a:moveTo>
                <a:lnTo>
                  <a:pt x="2772033" y="0"/>
                </a:lnTo>
                <a:lnTo>
                  <a:pt x="2772033" y="2766422"/>
                </a:lnTo>
                <a:lnTo>
                  <a:pt x="0" y="2766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8496514" y="1996260"/>
            <a:ext cx="1745615" cy="1745615"/>
          </a:xfrm>
          <a:custGeom>
            <a:avLst/>
            <a:gdLst/>
            <a:ahLst/>
            <a:cxnLst/>
            <a:rect l="l" t="t" r="r" b="b"/>
            <a:pathLst>
              <a:path w="2618422" h="2618422">
                <a:moveTo>
                  <a:pt x="0" y="0"/>
                </a:moveTo>
                <a:lnTo>
                  <a:pt x="2618421" y="0"/>
                </a:lnTo>
                <a:lnTo>
                  <a:pt x="2618421" y="2618422"/>
                </a:lnTo>
                <a:lnTo>
                  <a:pt x="0" y="2618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10468023" y="1996260"/>
            <a:ext cx="1745615" cy="1745615"/>
          </a:xfrm>
          <a:custGeom>
            <a:avLst/>
            <a:gdLst/>
            <a:ahLst/>
            <a:cxnLst/>
            <a:rect l="l" t="t" r="r" b="b"/>
            <a:pathLst>
              <a:path w="2618422" h="2618422">
                <a:moveTo>
                  <a:pt x="0" y="0"/>
                </a:moveTo>
                <a:lnTo>
                  <a:pt x="2618422" y="0"/>
                </a:lnTo>
                <a:lnTo>
                  <a:pt x="2618422" y="2618422"/>
                </a:lnTo>
                <a:lnTo>
                  <a:pt x="0" y="26184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>
            <a:off x="6493854" y="3926614"/>
            <a:ext cx="1848022" cy="1844281"/>
          </a:xfrm>
          <a:custGeom>
            <a:avLst/>
            <a:gdLst/>
            <a:ahLst/>
            <a:cxnLst/>
            <a:rect l="l" t="t" r="r" b="b"/>
            <a:pathLst>
              <a:path w="2772033" h="2766422">
                <a:moveTo>
                  <a:pt x="0" y="0"/>
                </a:moveTo>
                <a:lnTo>
                  <a:pt x="2772034" y="0"/>
                </a:lnTo>
                <a:lnTo>
                  <a:pt x="2772034" y="2766422"/>
                </a:lnTo>
                <a:lnTo>
                  <a:pt x="0" y="2766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6534015" y="3959567"/>
            <a:ext cx="1745615" cy="1745615"/>
          </a:xfrm>
          <a:custGeom>
            <a:avLst/>
            <a:gdLst/>
            <a:ahLst/>
            <a:cxnLst/>
            <a:rect l="l" t="t" r="r" b="b"/>
            <a:pathLst>
              <a:path w="2618422" h="2618422">
                <a:moveTo>
                  <a:pt x="0" y="0"/>
                </a:moveTo>
                <a:lnTo>
                  <a:pt x="2618421" y="0"/>
                </a:lnTo>
                <a:lnTo>
                  <a:pt x="2618421" y="2618421"/>
                </a:lnTo>
                <a:lnTo>
                  <a:pt x="0" y="26184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8456354" y="3926614"/>
            <a:ext cx="1848022" cy="1844281"/>
          </a:xfrm>
          <a:custGeom>
            <a:avLst/>
            <a:gdLst/>
            <a:ahLst/>
            <a:cxnLst/>
            <a:rect l="l" t="t" r="r" b="b"/>
            <a:pathLst>
              <a:path w="2772033" h="2766422">
                <a:moveTo>
                  <a:pt x="0" y="0"/>
                </a:moveTo>
                <a:lnTo>
                  <a:pt x="2772034" y="0"/>
                </a:lnTo>
                <a:lnTo>
                  <a:pt x="2772034" y="2766422"/>
                </a:lnTo>
                <a:lnTo>
                  <a:pt x="0" y="2766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10427864" y="3926614"/>
            <a:ext cx="1848022" cy="1844281"/>
          </a:xfrm>
          <a:custGeom>
            <a:avLst/>
            <a:gdLst/>
            <a:ahLst/>
            <a:cxnLst/>
            <a:rect l="l" t="t" r="r" b="b"/>
            <a:pathLst>
              <a:path w="2772033" h="2766422">
                <a:moveTo>
                  <a:pt x="0" y="0"/>
                </a:moveTo>
                <a:lnTo>
                  <a:pt x="2772033" y="0"/>
                </a:lnTo>
                <a:lnTo>
                  <a:pt x="2772033" y="2766422"/>
                </a:lnTo>
                <a:lnTo>
                  <a:pt x="0" y="2766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8496514" y="3959567"/>
            <a:ext cx="1745615" cy="1745615"/>
          </a:xfrm>
          <a:custGeom>
            <a:avLst/>
            <a:gdLst/>
            <a:ahLst/>
            <a:cxnLst/>
            <a:rect l="l" t="t" r="r" b="b"/>
            <a:pathLst>
              <a:path w="2618422" h="2618422">
                <a:moveTo>
                  <a:pt x="0" y="0"/>
                </a:moveTo>
                <a:lnTo>
                  <a:pt x="2618421" y="0"/>
                </a:lnTo>
                <a:lnTo>
                  <a:pt x="2618421" y="2618421"/>
                </a:lnTo>
                <a:lnTo>
                  <a:pt x="0" y="26184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10468023" y="3959567"/>
            <a:ext cx="1745615" cy="1745615"/>
          </a:xfrm>
          <a:custGeom>
            <a:avLst/>
            <a:gdLst/>
            <a:ahLst/>
            <a:cxnLst/>
            <a:rect l="l" t="t" r="r" b="b"/>
            <a:pathLst>
              <a:path w="2618422" h="2618422">
                <a:moveTo>
                  <a:pt x="0" y="0"/>
                </a:moveTo>
                <a:lnTo>
                  <a:pt x="2618422" y="0"/>
                </a:lnTo>
                <a:lnTo>
                  <a:pt x="2618422" y="2618421"/>
                </a:lnTo>
                <a:lnTo>
                  <a:pt x="0" y="2618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0" y="5781790"/>
            <a:ext cx="12275885" cy="1176617"/>
            <a:chOff x="0" y="0"/>
            <a:chExt cx="3505056" cy="3359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505056" cy="335952"/>
            </a:xfrm>
            <a:custGeom>
              <a:avLst/>
              <a:gdLst/>
              <a:ahLst/>
              <a:cxnLst/>
              <a:rect l="l" t="t" r="r" b="b"/>
              <a:pathLst>
                <a:path w="3505056" h="335952">
                  <a:moveTo>
                    <a:pt x="5886" y="0"/>
                  </a:moveTo>
                  <a:lnTo>
                    <a:pt x="3499170" y="0"/>
                  </a:lnTo>
                  <a:cubicBezTo>
                    <a:pt x="3500731" y="0"/>
                    <a:pt x="3502228" y="620"/>
                    <a:pt x="3503332" y="1724"/>
                  </a:cubicBezTo>
                  <a:cubicBezTo>
                    <a:pt x="3504436" y="2828"/>
                    <a:pt x="3505056" y="4325"/>
                    <a:pt x="3505056" y="5886"/>
                  </a:cubicBezTo>
                  <a:lnTo>
                    <a:pt x="3505056" y="330066"/>
                  </a:lnTo>
                  <a:cubicBezTo>
                    <a:pt x="3505056" y="331627"/>
                    <a:pt x="3504436" y="333124"/>
                    <a:pt x="3503332" y="334228"/>
                  </a:cubicBezTo>
                  <a:cubicBezTo>
                    <a:pt x="3502228" y="335332"/>
                    <a:pt x="3500731" y="335952"/>
                    <a:pt x="3499170" y="335952"/>
                  </a:cubicBezTo>
                  <a:lnTo>
                    <a:pt x="5886" y="335952"/>
                  </a:lnTo>
                  <a:cubicBezTo>
                    <a:pt x="4325" y="335952"/>
                    <a:pt x="2828" y="335332"/>
                    <a:pt x="1724" y="334228"/>
                  </a:cubicBezTo>
                  <a:cubicBezTo>
                    <a:pt x="620" y="333124"/>
                    <a:pt x="0" y="331627"/>
                    <a:pt x="0" y="330066"/>
                  </a:cubicBezTo>
                  <a:lnTo>
                    <a:pt x="0" y="5886"/>
                  </a:lnTo>
                  <a:cubicBezTo>
                    <a:pt x="0" y="4325"/>
                    <a:pt x="620" y="2828"/>
                    <a:pt x="1724" y="1724"/>
                  </a:cubicBezTo>
                  <a:cubicBezTo>
                    <a:pt x="2828" y="620"/>
                    <a:pt x="4325" y="0"/>
                    <a:pt x="5886" y="0"/>
                  </a:cubicBezTo>
                  <a:close/>
                </a:path>
              </a:pathLst>
            </a:custGeom>
            <a:solidFill>
              <a:srgbClr val="77CDDC"/>
            </a:solidFill>
            <a:ln w="19050" cap="sq">
              <a:solidFill>
                <a:srgbClr val="77CDDC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3505056" cy="335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0"/>
                </a:lnSpc>
              </a:pPr>
              <a:endParaRPr sz="1200"/>
            </a:p>
          </p:txBody>
        </p:sp>
      </p:grpSp>
      <p:sp>
        <p:nvSpPr>
          <p:cNvPr id="23" name="Freeform 23"/>
          <p:cNvSpPr/>
          <p:nvPr/>
        </p:nvSpPr>
        <p:spPr>
          <a:xfrm>
            <a:off x="0" y="5430299"/>
            <a:ext cx="12192000" cy="939800"/>
          </a:xfrm>
          <a:custGeom>
            <a:avLst/>
            <a:gdLst/>
            <a:ahLst/>
            <a:cxnLst/>
            <a:rect l="l" t="t" r="r" b="b"/>
            <a:pathLst>
              <a:path w="18288000" h="1409700">
                <a:moveTo>
                  <a:pt x="0" y="0"/>
                </a:moveTo>
                <a:lnTo>
                  <a:pt x="18288000" y="0"/>
                </a:lnTo>
                <a:lnTo>
                  <a:pt x="18288000" y="1409700"/>
                </a:lnTo>
                <a:lnTo>
                  <a:pt x="0" y="1409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231140" y="5881602"/>
            <a:ext cx="11724640" cy="740178"/>
            <a:chOff x="0" y="0"/>
            <a:chExt cx="23449280" cy="148035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449280" cy="1480358"/>
            </a:xfrm>
            <a:custGeom>
              <a:avLst/>
              <a:gdLst/>
              <a:ahLst/>
              <a:cxnLst/>
              <a:rect l="l" t="t" r="r" b="b"/>
              <a:pathLst>
                <a:path w="23449280" h="1480358">
                  <a:moveTo>
                    <a:pt x="0" y="0"/>
                  </a:moveTo>
                  <a:lnTo>
                    <a:pt x="23449280" y="0"/>
                  </a:lnTo>
                  <a:lnTo>
                    <a:pt x="23449280" y="1480358"/>
                  </a:lnTo>
                  <a:lnTo>
                    <a:pt x="0" y="14803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0474560" y="5881602"/>
            <a:ext cx="1467196" cy="733598"/>
          </a:xfrm>
          <a:custGeom>
            <a:avLst/>
            <a:gdLst/>
            <a:ahLst/>
            <a:cxnLst/>
            <a:rect l="l" t="t" r="r" b="b"/>
            <a:pathLst>
              <a:path w="2200794" h="1100397">
                <a:moveTo>
                  <a:pt x="0" y="0"/>
                </a:moveTo>
                <a:lnTo>
                  <a:pt x="2200794" y="0"/>
                </a:lnTo>
                <a:lnTo>
                  <a:pt x="2200794" y="1100396"/>
                </a:lnTo>
                <a:lnTo>
                  <a:pt x="0" y="11003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7" name="Group 27"/>
          <p:cNvGrpSpPr/>
          <p:nvPr/>
        </p:nvGrpSpPr>
        <p:grpSpPr>
          <a:xfrm>
            <a:off x="518160" y="3741875"/>
            <a:ext cx="1238177" cy="1568687"/>
            <a:chOff x="0" y="0"/>
            <a:chExt cx="489156" cy="61972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89156" cy="619728"/>
            </a:xfrm>
            <a:custGeom>
              <a:avLst/>
              <a:gdLst/>
              <a:ahLst/>
              <a:cxnLst/>
              <a:rect l="l" t="t" r="r" b="b"/>
              <a:pathLst>
                <a:path w="489156" h="619728">
                  <a:moveTo>
                    <a:pt x="33348" y="0"/>
                  </a:moveTo>
                  <a:lnTo>
                    <a:pt x="455809" y="0"/>
                  </a:lnTo>
                  <a:cubicBezTo>
                    <a:pt x="464653" y="0"/>
                    <a:pt x="473135" y="3513"/>
                    <a:pt x="479389" y="9767"/>
                  </a:cubicBezTo>
                  <a:cubicBezTo>
                    <a:pt x="485643" y="16021"/>
                    <a:pt x="489156" y="24503"/>
                    <a:pt x="489156" y="33348"/>
                  </a:cubicBezTo>
                  <a:lnTo>
                    <a:pt x="489156" y="586380"/>
                  </a:lnTo>
                  <a:cubicBezTo>
                    <a:pt x="489156" y="595225"/>
                    <a:pt x="485643" y="603707"/>
                    <a:pt x="479389" y="609961"/>
                  </a:cubicBezTo>
                  <a:cubicBezTo>
                    <a:pt x="473135" y="616215"/>
                    <a:pt x="464653" y="619728"/>
                    <a:pt x="455809" y="619728"/>
                  </a:cubicBezTo>
                  <a:lnTo>
                    <a:pt x="33348" y="619728"/>
                  </a:lnTo>
                  <a:cubicBezTo>
                    <a:pt x="24503" y="619728"/>
                    <a:pt x="16021" y="616215"/>
                    <a:pt x="9767" y="609961"/>
                  </a:cubicBezTo>
                  <a:cubicBezTo>
                    <a:pt x="3513" y="603707"/>
                    <a:pt x="0" y="595225"/>
                    <a:pt x="0" y="586380"/>
                  </a:cubicBezTo>
                  <a:lnTo>
                    <a:pt x="0" y="33348"/>
                  </a:lnTo>
                  <a:cubicBezTo>
                    <a:pt x="0" y="24503"/>
                    <a:pt x="3513" y="16021"/>
                    <a:pt x="9767" y="9767"/>
                  </a:cubicBezTo>
                  <a:cubicBezTo>
                    <a:pt x="16021" y="3513"/>
                    <a:pt x="24503" y="0"/>
                    <a:pt x="33348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77CDDC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489156" cy="6578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0"/>
                </a:lnSpc>
              </a:pPr>
              <a:endParaRPr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44415" y="3741875"/>
            <a:ext cx="1238177" cy="751073"/>
            <a:chOff x="0" y="0"/>
            <a:chExt cx="489156" cy="2967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89156" cy="296720"/>
            </a:xfrm>
            <a:custGeom>
              <a:avLst/>
              <a:gdLst/>
              <a:ahLst/>
              <a:cxnLst/>
              <a:rect l="l" t="t" r="r" b="b"/>
              <a:pathLst>
                <a:path w="489156" h="296720">
                  <a:moveTo>
                    <a:pt x="33348" y="0"/>
                  </a:moveTo>
                  <a:lnTo>
                    <a:pt x="455809" y="0"/>
                  </a:lnTo>
                  <a:cubicBezTo>
                    <a:pt x="464653" y="0"/>
                    <a:pt x="473135" y="3513"/>
                    <a:pt x="479389" y="9767"/>
                  </a:cubicBezTo>
                  <a:cubicBezTo>
                    <a:pt x="485643" y="16021"/>
                    <a:pt x="489156" y="24503"/>
                    <a:pt x="489156" y="33348"/>
                  </a:cubicBezTo>
                  <a:lnTo>
                    <a:pt x="489156" y="263373"/>
                  </a:lnTo>
                  <a:cubicBezTo>
                    <a:pt x="489156" y="272217"/>
                    <a:pt x="485643" y="280699"/>
                    <a:pt x="479389" y="286953"/>
                  </a:cubicBezTo>
                  <a:cubicBezTo>
                    <a:pt x="473135" y="293207"/>
                    <a:pt x="464653" y="296720"/>
                    <a:pt x="455809" y="296720"/>
                  </a:cubicBezTo>
                  <a:lnTo>
                    <a:pt x="33348" y="296720"/>
                  </a:lnTo>
                  <a:cubicBezTo>
                    <a:pt x="24503" y="296720"/>
                    <a:pt x="16021" y="293207"/>
                    <a:pt x="9767" y="286953"/>
                  </a:cubicBezTo>
                  <a:cubicBezTo>
                    <a:pt x="3513" y="280699"/>
                    <a:pt x="0" y="272217"/>
                    <a:pt x="0" y="263373"/>
                  </a:cubicBezTo>
                  <a:lnTo>
                    <a:pt x="0" y="33348"/>
                  </a:lnTo>
                  <a:cubicBezTo>
                    <a:pt x="0" y="24503"/>
                    <a:pt x="3513" y="16021"/>
                    <a:pt x="9767" y="9767"/>
                  </a:cubicBezTo>
                  <a:cubicBezTo>
                    <a:pt x="16021" y="3513"/>
                    <a:pt x="24503" y="0"/>
                    <a:pt x="33348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77CDDC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489156" cy="3348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0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44415" y="4559488"/>
            <a:ext cx="1238177" cy="751073"/>
            <a:chOff x="0" y="0"/>
            <a:chExt cx="489156" cy="29672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89156" cy="296720"/>
            </a:xfrm>
            <a:custGeom>
              <a:avLst/>
              <a:gdLst/>
              <a:ahLst/>
              <a:cxnLst/>
              <a:rect l="l" t="t" r="r" b="b"/>
              <a:pathLst>
                <a:path w="489156" h="296720">
                  <a:moveTo>
                    <a:pt x="33348" y="0"/>
                  </a:moveTo>
                  <a:lnTo>
                    <a:pt x="455809" y="0"/>
                  </a:lnTo>
                  <a:cubicBezTo>
                    <a:pt x="464653" y="0"/>
                    <a:pt x="473135" y="3513"/>
                    <a:pt x="479389" y="9767"/>
                  </a:cubicBezTo>
                  <a:cubicBezTo>
                    <a:pt x="485643" y="16021"/>
                    <a:pt x="489156" y="24503"/>
                    <a:pt x="489156" y="33348"/>
                  </a:cubicBezTo>
                  <a:lnTo>
                    <a:pt x="489156" y="263373"/>
                  </a:lnTo>
                  <a:cubicBezTo>
                    <a:pt x="489156" y="272217"/>
                    <a:pt x="485643" y="280699"/>
                    <a:pt x="479389" y="286953"/>
                  </a:cubicBezTo>
                  <a:cubicBezTo>
                    <a:pt x="473135" y="293207"/>
                    <a:pt x="464653" y="296720"/>
                    <a:pt x="455809" y="296720"/>
                  </a:cubicBezTo>
                  <a:lnTo>
                    <a:pt x="33348" y="296720"/>
                  </a:lnTo>
                  <a:cubicBezTo>
                    <a:pt x="24503" y="296720"/>
                    <a:pt x="16021" y="293207"/>
                    <a:pt x="9767" y="286953"/>
                  </a:cubicBezTo>
                  <a:cubicBezTo>
                    <a:pt x="3513" y="280699"/>
                    <a:pt x="0" y="272217"/>
                    <a:pt x="0" y="263373"/>
                  </a:cubicBezTo>
                  <a:lnTo>
                    <a:pt x="0" y="33348"/>
                  </a:lnTo>
                  <a:cubicBezTo>
                    <a:pt x="0" y="24503"/>
                    <a:pt x="3513" y="16021"/>
                    <a:pt x="9767" y="9767"/>
                  </a:cubicBezTo>
                  <a:cubicBezTo>
                    <a:pt x="16021" y="3513"/>
                    <a:pt x="24503" y="0"/>
                    <a:pt x="33348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77CDDC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489156" cy="3348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0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3168044" y="3741875"/>
            <a:ext cx="1238177" cy="751073"/>
            <a:chOff x="0" y="0"/>
            <a:chExt cx="489156" cy="29672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89156" cy="296720"/>
            </a:xfrm>
            <a:custGeom>
              <a:avLst/>
              <a:gdLst/>
              <a:ahLst/>
              <a:cxnLst/>
              <a:rect l="l" t="t" r="r" b="b"/>
              <a:pathLst>
                <a:path w="489156" h="296720">
                  <a:moveTo>
                    <a:pt x="33348" y="0"/>
                  </a:moveTo>
                  <a:lnTo>
                    <a:pt x="455809" y="0"/>
                  </a:lnTo>
                  <a:cubicBezTo>
                    <a:pt x="464653" y="0"/>
                    <a:pt x="473135" y="3513"/>
                    <a:pt x="479389" y="9767"/>
                  </a:cubicBezTo>
                  <a:cubicBezTo>
                    <a:pt x="485643" y="16021"/>
                    <a:pt x="489156" y="24503"/>
                    <a:pt x="489156" y="33348"/>
                  </a:cubicBezTo>
                  <a:lnTo>
                    <a:pt x="489156" y="263373"/>
                  </a:lnTo>
                  <a:cubicBezTo>
                    <a:pt x="489156" y="272217"/>
                    <a:pt x="485643" y="280699"/>
                    <a:pt x="479389" y="286953"/>
                  </a:cubicBezTo>
                  <a:cubicBezTo>
                    <a:pt x="473135" y="293207"/>
                    <a:pt x="464653" y="296720"/>
                    <a:pt x="455809" y="296720"/>
                  </a:cubicBezTo>
                  <a:lnTo>
                    <a:pt x="33348" y="296720"/>
                  </a:lnTo>
                  <a:cubicBezTo>
                    <a:pt x="24503" y="296720"/>
                    <a:pt x="16021" y="293207"/>
                    <a:pt x="9767" y="286953"/>
                  </a:cubicBezTo>
                  <a:cubicBezTo>
                    <a:pt x="3513" y="280699"/>
                    <a:pt x="0" y="272217"/>
                    <a:pt x="0" y="263373"/>
                  </a:cubicBezTo>
                  <a:lnTo>
                    <a:pt x="0" y="33348"/>
                  </a:lnTo>
                  <a:cubicBezTo>
                    <a:pt x="0" y="24503"/>
                    <a:pt x="3513" y="16021"/>
                    <a:pt x="9767" y="9767"/>
                  </a:cubicBezTo>
                  <a:cubicBezTo>
                    <a:pt x="16021" y="3513"/>
                    <a:pt x="24503" y="0"/>
                    <a:pt x="33348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77CDDC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489156" cy="3348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0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3168044" y="4559488"/>
            <a:ext cx="1238177" cy="751073"/>
            <a:chOff x="0" y="0"/>
            <a:chExt cx="489156" cy="29672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89156" cy="296720"/>
            </a:xfrm>
            <a:custGeom>
              <a:avLst/>
              <a:gdLst/>
              <a:ahLst/>
              <a:cxnLst/>
              <a:rect l="l" t="t" r="r" b="b"/>
              <a:pathLst>
                <a:path w="489156" h="296720">
                  <a:moveTo>
                    <a:pt x="33348" y="0"/>
                  </a:moveTo>
                  <a:lnTo>
                    <a:pt x="455809" y="0"/>
                  </a:lnTo>
                  <a:cubicBezTo>
                    <a:pt x="464653" y="0"/>
                    <a:pt x="473135" y="3513"/>
                    <a:pt x="479389" y="9767"/>
                  </a:cubicBezTo>
                  <a:cubicBezTo>
                    <a:pt x="485643" y="16021"/>
                    <a:pt x="489156" y="24503"/>
                    <a:pt x="489156" y="33348"/>
                  </a:cubicBezTo>
                  <a:lnTo>
                    <a:pt x="489156" y="263373"/>
                  </a:lnTo>
                  <a:cubicBezTo>
                    <a:pt x="489156" y="272217"/>
                    <a:pt x="485643" y="280699"/>
                    <a:pt x="479389" y="286953"/>
                  </a:cubicBezTo>
                  <a:cubicBezTo>
                    <a:pt x="473135" y="293207"/>
                    <a:pt x="464653" y="296720"/>
                    <a:pt x="455809" y="296720"/>
                  </a:cubicBezTo>
                  <a:lnTo>
                    <a:pt x="33348" y="296720"/>
                  </a:lnTo>
                  <a:cubicBezTo>
                    <a:pt x="24503" y="296720"/>
                    <a:pt x="16021" y="293207"/>
                    <a:pt x="9767" y="286953"/>
                  </a:cubicBezTo>
                  <a:cubicBezTo>
                    <a:pt x="3513" y="280699"/>
                    <a:pt x="0" y="272217"/>
                    <a:pt x="0" y="263373"/>
                  </a:cubicBezTo>
                  <a:lnTo>
                    <a:pt x="0" y="33348"/>
                  </a:lnTo>
                  <a:cubicBezTo>
                    <a:pt x="0" y="24503"/>
                    <a:pt x="3513" y="16021"/>
                    <a:pt x="9767" y="9767"/>
                  </a:cubicBezTo>
                  <a:cubicBezTo>
                    <a:pt x="16021" y="3513"/>
                    <a:pt x="24503" y="0"/>
                    <a:pt x="33348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77CDDC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489156" cy="3348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0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4857643" y="716749"/>
            <a:ext cx="2200367" cy="4353803"/>
            <a:chOff x="0" y="0"/>
            <a:chExt cx="4400733" cy="8707606"/>
          </a:xfrm>
        </p:grpSpPr>
        <p:grpSp>
          <p:nvGrpSpPr>
            <p:cNvPr id="43" name="Group 43"/>
            <p:cNvGrpSpPr>
              <a:grpSpLocks noChangeAspect="1"/>
            </p:cNvGrpSpPr>
            <p:nvPr/>
          </p:nvGrpSpPr>
          <p:grpSpPr>
            <a:xfrm>
              <a:off x="0" y="0"/>
              <a:ext cx="4400733" cy="8707606"/>
              <a:chOff x="0" y="0"/>
              <a:chExt cx="2620010" cy="518414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l="l" t="t" r="r" b="b"/>
                <a:pathLst>
                  <a:path w="2513330" h="513207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5" name="Freeform 45"/>
              <p:cNvSpPr/>
              <p:nvPr/>
            </p:nvSpPr>
            <p:spPr>
              <a:xfrm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l="l" t="t" r="r" b="b"/>
                <a:pathLst>
                  <a:path w="2251710" h="487680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l="-1331" r="-1331"/>
                </a:stretch>
              </a:blip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6" name="Freeform 46"/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431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7" name="Freeform 47"/>
              <p:cNvSpPr/>
              <p:nvPr/>
            </p:nvSpPr>
            <p:spPr>
              <a:xfrm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l="l" t="t" r="r" b="b"/>
                <a:pathLst>
                  <a:path w="66636" h="63602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8" name="Freeform 48"/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21336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9" name="Freeform 49"/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481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0" name="Freeform 50"/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608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1" name="Freeform 51"/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61849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2" name="Freeform 52"/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avLst/>
                <a:gdLst/>
                <a:ahLst/>
                <a:cxnLst/>
                <a:rect l="l" t="t" r="r" b="b"/>
                <a:pathLst>
                  <a:path w="2564130" h="518287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378811" y="7590453"/>
              <a:ext cx="374645" cy="374645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CDDC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439"/>
                  </a:lnSpc>
                </a:pPr>
                <a:endParaRPr sz="1200"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356346" y="5702975"/>
              <a:ext cx="278368" cy="278368"/>
              <a:chOff x="0" y="0"/>
              <a:chExt cx="812800" cy="8128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CDDC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439"/>
                  </a:lnSpc>
                </a:pPr>
                <a:endParaRPr sz="1200"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>
              <a:off x="378811" y="5228930"/>
              <a:ext cx="3677808" cy="281847"/>
              <a:chOff x="0" y="0"/>
              <a:chExt cx="718726" cy="55079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718726" cy="55079"/>
              </a:xfrm>
              <a:custGeom>
                <a:avLst/>
                <a:gdLst/>
                <a:ahLst/>
                <a:cxnLst/>
                <a:rect l="l" t="t" r="r" b="b"/>
                <a:pathLst>
                  <a:path w="718726" h="55079">
                    <a:moveTo>
                      <a:pt x="0" y="0"/>
                    </a:moveTo>
                    <a:lnTo>
                      <a:pt x="718726" y="0"/>
                    </a:lnTo>
                    <a:lnTo>
                      <a:pt x="718726" y="55079"/>
                    </a:lnTo>
                    <a:lnTo>
                      <a:pt x="0" y="5507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-38100"/>
                <a:ext cx="718726" cy="9317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439"/>
                  </a:lnSpc>
                </a:pPr>
                <a:endParaRPr sz="1200"/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361462" y="6383486"/>
              <a:ext cx="3677808" cy="460885"/>
              <a:chOff x="0" y="0"/>
              <a:chExt cx="718726" cy="90067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718726" cy="90067"/>
              </a:xfrm>
              <a:custGeom>
                <a:avLst/>
                <a:gdLst/>
                <a:ahLst/>
                <a:cxnLst/>
                <a:rect l="l" t="t" r="r" b="b"/>
                <a:pathLst>
                  <a:path w="718726" h="90067">
                    <a:moveTo>
                      <a:pt x="0" y="0"/>
                    </a:moveTo>
                    <a:lnTo>
                      <a:pt x="718726" y="0"/>
                    </a:lnTo>
                    <a:lnTo>
                      <a:pt x="718726" y="90067"/>
                    </a:lnTo>
                    <a:lnTo>
                      <a:pt x="0" y="9006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0" y="-38100"/>
                <a:ext cx="718726" cy="1281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439"/>
                  </a:lnSpc>
                </a:pPr>
                <a:endParaRPr sz="1200"/>
              </a:p>
            </p:txBody>
          </p:sp>
        </p:grpSp>
      </p:grpSp>
      <p:sp>
        <p:nvSpPr>
          <p:cNvPr id="65" name="TextBox 65"/>
          <p:cNvSpPr txBox="1"/>
          <p:nvPr/>
        </p:nvSpPr>
        <p:spPr>
          <a:xfrm>
            <a:off x="2804936" y="6225470"/>
            <a:ext cx="7210065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"/>
              </a:lnSpc>
            </a:pPr>
            <a:r>
              <a:rPr lang="en-US" sz="1200" spc="27">
                <a:solidFill>
                  <a:srgbClr val="000000"/>
                </a:solidFill>
                <a:latin typeface="TT Smalls"/>
                <a:ea typeface="TT Smalls"/>
                <a:cs typeface="TT Smalls"/>
                <a:sym typeface="TT Smalls"/>
              </a:rPr>
              <a:t>TRSA • 1800 DIAGONAL ROAD, SUITE 200, ALEXANDRIA, VA 22314 • 877-770-9274 • TRSA.ORG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518160" y="228600"/>
            <a:ext cx="3888061" cy="51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5"/>
              </a:lnSpc>
              <a:spcBef>
                <a:spcPct val="0"/>
              </a:spcBef>
            </a:pPr>
            <a:r>
              <a:rPr lang="en-US" sz="3161" b="1" dirty="0">
                <a:solidFill>
                  <a:srgbClr val="00597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Introducing Simple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518160" y="736600"/>
            <a:ext cx="4066433" cy="281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4"/>
              </a:lnSpc>
              <a:spcBef>
                <a:spcPct val="0"/>
              </a:spcBef>
            </a:pPr>
            <a:r>
              <a:rPr lang="en-US" sz="1731" b="1" dirty="0">
                <a:solidFill>
                  <a:srgbClr val="00597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Through Karl the Fish – LinkedIn Ad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518160" y="1152385"/>
            <a:ext cx="4066433" cy="2412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58"/>
              </a:lnSpc>
            </a:pPr>
            <a:r>
              <a:rPr lang="en-US" sz="1247" dirty="0">
                <a:solidFill>
                  <a:srgbClr val="005970"/>
                </a:solidFill>
                <a:latin typeface="Red Hat Text Bold"/>
                <a:ea typeface="Red Hat Text Bold"/>
                <a:cs typeface="Red Hat Text Bold"/>
                <a:sym typeface="Red Hat Text Bold"/>
              </a:rPr>
              <a:t>Campaign Objective:</a:t>
            </a:r>
          </a:p>
          <a:p>
            <a:pPr marL="269253" lvl="1" indent="-134627">
              <a:lnSpc>
                <a:spcPts val="1858"/>
              </a:lnSpc>
              <a:buFont typeface="Arial"/>
              <a:buChar char="•"/>
            </a:pPr>
            <a:r>
              <a:rPr lang="en-US" sz="1247" dirty="0">
                <a:solidFill>
                  <a:srgbClr val="005970"/>
                </a:solidFill>
                <a:latin typeface="Red Hat Text Bold"/>
                <a:ea typeface="Red Hat Text Bold"/>
                <a:cs typeface="Red Hat Text Bold"/>
                <a:sym typeface="Red Hat Text Bold"/>
              </a:rPr>
              <a:t>Goal:</a:t>
            </a:r>
            <a:r>
              <a:rPr lang="en-US" sz="1247" dirty="0">
                <a:solidFill>
                  <a:srgbClr val="005970"/>
                </a:solidFill>
                <a:latin typeface="Red Hat Text Medium"/>
                <a:ea typeface="Red Hat Text Medium"/>
                <a:cs typeface="Red Hat Text Medium"/>
                <a:sym typeface="Red Hat Text Medium"/>
              </a:rPr>
              <a:t> Cost effective way to introduce Simple’s brand and product line with geographic targeting.</a:t>
            </a:r>
          </a:p>
          <a:p>
            <a:pPr marL="269253" lvl="1" indent="-134627">
              <a:lnSpc>
                <a:spcPts val="1858"/>
              </a:lnSpc>
              <a:buFont typeface="Arial"/>
              <a:buChar char="•"/>
            </a:pPr>
            <a:r>
              <a:rPr lang="en-US" sz="1247" dirty="0">
                <a:solidFill>
                  <a:srgbClr val="005970"/>
                </a:solidFill>
                <a:latin typeface="Red Hat Text Bold"/>
                <a:ea typeface="Red Hat Text Bold"/>
                <a:cs typeface="Red Hat Text Bold"/>
                <a:sym typeface="Red Hat Text Bold"/>
              </a:rPr>
              <a:t>Approach: </a:t>
            </a:r>
            <a:r>
              <a:rPr lang="en-US" sz="1247" dirty="0">
                <a:solidFill>
                  <a:srgbClr val="005970"/>
                </a:solidFill>
                <a:latin typeface="Red Hat Text Medium"/>
                <a:ea typeface="Red Hat Text Medium"/>
                <a:cs typeface="Red Hat Text Medium"/>
                <a:sym typeface="Red Hat Text Medium"/>
              </a:rPr>
              <a:t>Feature our mascot, Karl the Fish, using AI art, to present healthcare products in an engaging way.</a:t>
            </a:r>
          </a:p>
          <a:p>
            <a:pPr marL="269253" lvl="1" indent="-134627">
              <a:lnSpc>
                <a:spcPts val="1858"/>
              </a:lnSpc>
              <a:buFont typeface="Arial"/>
              <a:buChar char="•"/>
            </a:pPr>
            <a:r>
              <a:rPr lang="en-US" sz="1247" dirty="0">
                <a:solidFill>
                  <a:srgbClr val="005970"/>
                </a:solidFill>
                <a:latin typeface="Red Hat Text Bold"/>
                <a:ea typeface="Red Hat Text Bold"/>
                <a:cs typeface="Red Hat Text Bold"/>
                <a:sym typeface="Red Hat Text Bold"/>
              </a:rPr>
              <a:t>Why:</a:t>
            </a:r>
            <a:r>
              <a:rPr lang="en-US" sz="1247" dirty="0">
                <a:solidFill>
                  <a:srgbClr val="005970"/>
                </a:solidFill>
                <a:latin typeface="Red Hat Text Medium"/>
                <a:ea typeface="Red Hat Text Medium"/>
                <a:cs typeface="Red Hat Text Medium"/>
                <a:sym typeface="Red Hat Text Medium"/>
              </a:rPr>
              <a:t> Using AI tools allowed us to create engaging visuals and captions quickly, while still focusing on strategy and audience, cutting production time and creation costs significantly.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667389" y="4618311"/>
            <a:ext cx="939719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"/>
              </a:lnSpc>
            </a:pPr>
            <a:r>
              <a:rPr lang="en-US" sz="1000" b="1">
                <a:solidFill>
                  <a:srgbClr val="005970"/>
                </a:solidFill>
                <a:latin typeface="Red Hat Text Bold"/>
                <a:ea typeface="Red Hat Text Bold"/>
                <a:cs typeface="Red Hat Text Bold"/>
                <a:sym typeface="Red Hat Text Bold"/>
              </a:rPr>
              <a:t>Impressions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997368" y="4142830"/>
            <a:ext cx="939719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"/>
              </a:lnSpc>
            </a:pPr>
            <a:r>
              <a:rPr lang="en-US" sz="1000" b="1">
                <a:solidFill>
                  <a:srgbClr val="005970"/>
                </a:solidFill>
                <a:latin typeface="Red Hat Text Bold"/>
                <a:ea typeface="Red Hat Text Bold"/>
                <a:cs typeface="Red Hat Text Bold"/>
                <a:sym typeface="Red Hat Text Bold"/>
              </a:rPr>
              <a:t>Engagement</a:t>
            </a:r>
          </a:p>
          <a:p>
            <a:pPr algn="ctr">
              <a:lnSpc>
                <a:spcPts val="1080"/>
              </a:lnSpc>
            </a:pPr>
            <a:r>
              <a:rPr lang="en-US" sz="1000" b="1">
                <a:solidFill>
                  <a:srgbClr val="005970"/>
                </a:solidFill>
                <a:latin typeface="Red Hat Text Bold"/>
                <a:ea typeface="Red Hat Text Bold"/>
                <a:cs typeface="Red Hat Text Bold"/>
                <a:sym typeface="Red Hat Text Bold"/>
              </a:rPr>
              <a:t>Rate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997368" y="5033476"/>
            <a:ext cx="939719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"/>
              </a:lnSpc>
            </a:pPr>
            <a:r>
              <a:rPr lang="en-US" sz="1000" b="1">
                <a:solidFill>
                  <a:srgbClr val="005970"/>
                </a:solidFill>
                <a:latin typeface="Red Hat Text Bold"/>
                <a:ea typeface="Red Hat Text Bold"/>
                <a:cs typeface="Red Hat Text Bold"/>
                <a:sym typeface="Red Hat Text Bold"/>
              </a:rPr>
              <a:t>CPE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3317273" y="4142829"/>
            <a:ext cx="939719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"/>
              </a:lnSpc>
            </a:pPr>
            <a:r>
              <a:rPr lang="en-US" sz="1000" b="1">
                <a:solidFill>
                  <a:srgbClr val="005970"/>
                </a:solidFill>
                <a:latin typeface="Red Hat Text Bold"/>
                <a:ea typeface="Red Hat Text Bold"/>
                <a:cs typeface="Red Hat Text Bold"/>
                <a:sym typeface="Red Hat Text Bold"/>
              </a:rPr>
              <a:t>Total Enagement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3317273" y="5020758"/>
            <a:ext cx="939719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"/>
              </a:lnSpc>
            </a:pPr>
            <a:r>
              <a:rPr lang="en-US" sz="1000" b="1">
                <a:solidFill>
                  <a:srgbClr val="005970"/>
                </a:solidFill>
                <a:latin typeface="Red Hat Text Bold"/>
                <a:ea typeface="Red Hat Text Bold"/>
                <a:cs typeface="Red Hat Text Bold"/>
                <a:sym typeface="Red Hat Text Bold"/>
              </a:rPr>
              <a:t>Total Spend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614232" y="4323635"/>
            <a:ext cx="104603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4"/>
              </a:lnSpc>
            </a:pPr>
            <a:r>
              <a:rPr lang="en-US" sz="2068" b="1">
                <a:solidFill>
                  <a:srgbClr val="005970"/>
                </a:solidFill>
                <a:latin typeface="Red Hat Text Bold"/>
                <a:ea typeface="Red Hat Text Bold"/>
                <a:cs typeface="Red Hat Text Bold"/>
                <a:sym typeface="Red Hat Text Bold"/>
              </a:rPr>
              <a:t>3,586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944212" y="3848154"/>
            <a:ext cx="104603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4"/>
              </a:lnSpc>
            </a:pPr>
            <a:r>
              <a:rPr lang="en-US" sz="2068" b="1">
                <a:solidFill>
                  <a:srgbClr val="005970"/>
                </a:solidFill>
                <a:latin typeface="Red Hat Text Bold"/>
                <a:ea typeface="Red Hat Text Bold"/>
                <a:cs typeface="Red Hat Text Bold"/>
                <a:sym typeface="Red Hat Text Bold"/>
              </a:rPr>
              <a:t>1.65%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944212" y="4738800"/>
            <a:ext cx="104603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4"/>
              </a:lnSpc>
            </a:pPr>
            <a:r>
              <a:rPr lang="en-US" sz="2068" b="1">
                <a:solidFill>
                  <a:srgbClr val="005970"/>
                </a:solidFill>
                <a:latin typeface="Red Hat Text Bold"/>
                <a:ea typeface="Red Hat Text Bold"/>
                <a:cs typeface="Red Hat Text Bold"/>
                <a:sym typeface="Red Hat Text Bold"/>
              </a:rPr>
              <a:t>$3.45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3264116" y="3848154"/>
            <a:ext cx="104603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4"/>
              </a:lnSpc>
            </a:pPr>
            <a:r>
              <a:rPr lang="en-US" sz="2068" b="1">
                <a:solidFill>
                  <a:srgbClr val="005970"/>
                </a:solidFill>
                <a:latin typeface="Red Hat Text Bold"/>
                <a:ea typeface="Red Hat Text Bold"/>
                <a:cs typeface="Red Hat Text Bold"/>
                <a:sym typeface="Red Hat Text Bold"/>
              </a:rPr>
              <a:t>59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3264116" y="4726082"/>
            <a:ext cx="104603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4"/>
              </a:lnSpc>
            </a:pPr>
            <a:r>
              <a:rPr lang="en-US" sz="2068" b="1">
                <a:solidFill>
                  <a:srgbClr val="005970"/>
                </a:solidFill>
                <a:latin typeface="Red Hat Text Bold"/>
                <a:ea typeface="Red Hat Text Bold"/>
                <a:cs typeface="Red Hat Text Bold"/>
                <a:sym typeface="Red Hat Text Bold"/>
              </a:rPr>
              <a:t>$204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6CED1B-8304-A25D-637B-733419E77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78" y="1602472"/>
            <a:ext cx="5352739" cy="3977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B1A6E5-D91B-3554-122E-440105547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072" y="1602472"/>
            <a:ext cx="6372450" cy="3733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E6CA30-19D6-4512-AFBB-4618A05299F7}"/>
              </a:ext>
            </a:extLst>
          </p:cNvPr>
          <p:cNvSpPr txBox="1"/>
          <p:nvPr/>
        </p:nvSpPr>
        <p:spPr>
          <a:xfrm>
            <a:off x="1256232" y="643812"/>
            <a:ext cx="96738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Unitex Healthcare Laundry Services – Mobile Linen Awareness Day</a:t>
            </a:r>
          </a:p>
        </p:txBody>
      </p:sp>
    </p:spTree>
    <p:extLst>
      <p:ext uri="{BB962C8B-B14F-4D97-AF65-F5344CB8AC3E}">
        <p14:creationId xmlns:p14="http://schemas.microsoft.com/office/powerpoint/2010/main" val="25236396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VENT_SECTION_UUID" val="df446330-a052-4c91-b5a1-b0fc992d4301"/>
  <p:tag name="SLIDO_PRESENTATION_ID" val="00000000-0000-0000-0000-000000000000"/>
  <p:tag name="SLIDO_EVENT_UUID" val="427126fc-620a-4ac3-823a-05ff97ff448d"/>
  <p:tag name="SLIDO_APP_VERSION" val="1.6.1.41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A5MTY2MDh9"/>
  <p:tag name="SLIDO_TYPE" val="SlidoJoini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A5MTcxMTR9"/>
  <p:tag name="SLIDO_TYPE" val="SlidoPoll"/>
  <p:tag name="SLIDO_POLL_UUID" val="27a19e8c-60c4-4268-ace4-2cf94d6010be"/>
  <p:tag name="SLIDO_TIMELINE" val="W3sicG9sbFF1ZXN0aW9uVXVpZCI6ImFkY2U2ZTg0LThkMDYtNGQwNi1iZDA1LWExNjhmMGMzOTFmNyIsInNob3dSZXN1bHRzIjpmYWxzZSwic2hvd0NvcnJlY3RBbnN3ZXJzIjpmYWxzZSwidm90aW5nTG9ja2VkIjpmYWxzZX0seyJwb2xsUXVlc3Rpb25VdWlkIjoiYWRjZTZlODQtOGQwNi00ZDA2LWJkMDUtYTE2OGYwYzM5MWY3Iiwic2hvd1Jlc3VsdHMiOnRydWUsInNob3dDb3JyZWN0QW5zd2VycyI6ZmFsc2UsInZvdGluZ0xvY2tlZCI6ZmFsc2V9XQ=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heme/theme1.xml><?xml version="1.0" encoding="utf-8"?>
<a:theme xmlns:a="http://schemas.openxmlformats.org/drawingml/2006/main" name="Basis">
  <a:themeElements>
    <a:clrScheme name="Custom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C00000"/>
      </a:accent1>
      <a:accent2>
        <a:srgbClr val="C00000"/>
      </a:accent2>
      <a:accent3>
        <a:srgbClr val="C00000"/>
      </a:accent3>
      <a:accent4>
        <a:srgbClr val="C00000"/>
      </a:accent4>
      <a:accent5>
        <a:srgbClr val="C00000"/>
      </a:accent5>
      <a:accent6>
        <a:srgbClr val="B22600"/>
      </a:accent6>
      <a:hlink>
        <a:srgbClr val="C00000"/>
      </a:hlink>
      <a:folHlink>
        <a:srgbClr val="505046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Retrospec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677505f-48f8-4e39-b278-4587cffcc40a" xsi:nil="true"/>
    <lcf76f155ced4ddcb4097134ff3c332f xmlns="98f4d713-a15a-45de-ae71-698a8043e5df">
      <Terms xmlns="http://schemas.microsoft.com/office/infopath/2007/PartnerControls"/>
    </lcf76f155ced4ddcb4097134ff3c332f>
    <hyperlink xmlns="98f4d713-a15a-45de-ae71-698a8043e5df">
      <Url xsi:nil="true"/>
      <Description xsi:nil="true"/>
    </hyperlink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E1B3F86133754EB62DB5FA3BB16294" ma:contentTypeVersion="20" ma:contentTypeDescription="Create a new document." ma:contentTypeScope="" ma:versionID="91cbc8d5cc88697f6310b69ce355e493">
  <xsd:schema xmlns:xsd="http://www.w3.org/2001/XMLSchema" xmlns:xs="http://www.w3.org/2001/XMLSchema" xmlns:p="http://schemas.microsoft.com/office/2006/metadata/properties" xmlns:ns2="98f4d713-a15a-45de-ae71-698a8043e5df" xmlns:ns3="2677505f-48f8-4e39-b278-4587cffcc40a" targetNamespace="http://schemas.microsoft.com/office/2006/metadata/properties" ma:root="true" ma:fieldsID="6cfd9d62ec273ffdd2fb044ca3394beb" ns2:_="" ns3:_="">
    <xsd:import namespace="98f4d713-a15a-45de-ae71-698a8043e5df"/>
    <xsd:import namespace="2677505f-48f8-4e39-b278-4587cffcc4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hyper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f4d713-a15a-45de-ae71-698a8043e5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9be231c-6326-4f2f-8a94-6a889b4445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hyperlink" ma:index="27" nillable="true" ma:displayName="hyperlink" ma:format="Hyperlink" ma:internalName="hyper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77505f-48f8-4e39-b278-4587cffcc40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a0bf6d6-31e4-482c-b8ba-8c096151acf8}" ma:internalName="TaxCatchAll" ma:showField="CatchAllData" ma:web="2677505f-48f8-4e39-b278-4587cffcc4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C2A3FF-F4FB-4CCE-A75A-F3B074D27E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F6F5F5-CD12-464D-95B4-44DDC811B986}">
  <ds:schemaRefs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98f4d713-a15a-45de-ae71-698a8043e5df"/>
    <ds:schemaRef ds:uri="http://www.w3.org/XML/1998/namespace"/>
    <ds:schemaRef ds:uri="2677505f-48f8-4e39-b278-4587cffcc40a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3BB84C2-B0C3-48B6-B778-2CED0F673C69}"/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601</Words>
  <Application>Microsoft Office PowerPoint</Application>
  <PresentationFormat>Widescreen</PresentationFormat>
  <Paragraphs>87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Aptos</vt:lpstr>
      <vt:lpstr>Aptos Display</vt:lpstr>
      <vt:lpstr>Arial</vt:lpstr>
      <vt:lpstr>Avenir LT Std 1</vt:lpstr>
      <vt:lpstr>Avenir LT Std 2</vt:lpstr>
      <vt:lpstr>Calibri</vt:lpstr>
      <vt:lpstr>Canva Sans</vt:lpstr>
      <vt:lpstr>Corbel</vt:lpstr>
      <vt:lpstr>Gill Sans MT</vt:lpstr>
      <vt:lpstr>Red Hat Display Bold</vt:lpstr>
      <vt:lpstr>Red Hat Text Bold</vt:lpstr>
      <vt:lpstr>Red Hat Text Medium</vt:lpstr>
      <vt:lpstr>Söhne</vt:lpstr>
      <vt:lpstr>Söhne Medium</vt:lpstr>
      <vt:lpstr>Source Sans Pro Bold</vt:lpstr>
      <vt:lpstr>Trebuchet MS</vt:lpstr>
      <vt:lpstr>TT Smalls</vt:lpstr>
      <vt:lpstr>Wingdings</vt:lpstr>
      <vt:lpstr>Basis</vt:lpstr>
      <vt:lpstr>Retrospect</vt:lpstr>
      <vt:lpstr>BEST OF THE BEST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Cast  Your Vote!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TRSA Template Title</dc:title>
  <dc:creator>Emily Siegfried</dc:creator>
  <cp:lastModifiedBy>Cody Brazil</cp:lastModifiedBy>
  <cp:revision>36</cp:revision>
  <dcterms:created xsi:type="dcterms:W3CDTF">2019-08-14T16:10:05Z</dcterms:created>
  <dcterms:modified xsi:type="dcterms:W3CDTF">2024-11-12T12:02:28Z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0x0101003AE1B3F86133754EB62DB5FA3BB16294</vt:lpwstr>
  </property>
  <property fmtid="{D5CDD505-2E9C-101B-9397-08002B2CF9AE}" pid="3" name="Order">
    <vt:r8>1725800</vt:r8>
  </property>
  <property fmtid="{D5CDD505-2E9C-101B-9397-08002B2CF9AE}" pid="4" name="MediaServiceImageTags">
    <vt:lpwstr/>
  </property>
  <property fmtid="{D5CDD505-2E9C-101B-9397-08002B2CF9AE}" pid="5" name="SlidoAppVersion">
    <vt:lpwstr>1.6.1.4122</vt:lpwstr>
  </property>
</Properties>
</file>