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3" r:id="rId4"/>
    <p:sldMasterId id="2147484207" r:id="rId5"/>
  </p:sldMasterIdLst>
  <p:notesMasterIdLst>
    <p:notesMasterId r:id="rId30"/>
  </p:notesMasterIdLst>
  <p:handoutMasterIdLst>
    <p:handoutMasterId r:id="rId31"/>
  </p:handoutMasterIdLst>
  <p:sldIdLst>
    <p:sldId id="274" r:id="rId6"/>
    <p:sldId id="263" r:id="rId7"/>
    <p:sldId id="269" r:id="rId8"/>
    <p:sldId id="262" r:id="rId9"/>
    <p:sldId id="260" r:id="rId10"/>
    <p:sldId id="266" r:id="rId11"/>
    <p:sldId id="265" r:id="rId12"/>
    <p:sldId id="278" r:id="rId13"/>
    <p:sldId id="258" r:id="rId14"/>
    <p:sldId id="283" r:id="rId15"/>
    <p:sldId id="272" r:id="rId16"/>
    <p:sldId id="256" r:id="rId17"/>
    <p:sldId id="267" r:id="rId18"/>
    <p:sldId id="273" r:id="rId19"/>
    <p:sldId id="279" r:id="rId20"/>
    <p:sldId id="264" r:id="rId21"/>
    <p:sldId id="270" r:id="rId22"/>
    <p:sldId id="268" r:id="rId23"/>
    <p:sldId id="261" r:id="rId24"/>
    <p:sldId id="271" r:id="rId25"/>
    <p:sldId id="275" r:id="rId26"/>
    <p:sldId id="282" r:id="rId27"/>
    <p:sldId id="281" r:id="rId28"/>
    <p:sldId id="280" r:id="rId29"/>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F9BD2-72F3-4192-97AA-42D8220984F7}" v="2" dt="2025-12-08T19:39:23.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9"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ie Jackson" userId="a048583f-05bc-4a49-8a10-47f760b9ab16" providerId="ADAL" clId="{D2BDF3E6-F2FD-4711-9338-A7F458B182CE}"/>
    <pc:docChg chg="undo custSel addSld delSld modSld sldOrd">
      <pc:chgData name="Susie Jackson" userId="a048583f-05bc-4a49-8a10-47f760b9ab16" providerId="ADAL" clId="{D2BDF3E6-F2FD-4711-9338-A7F458B182CE}" dt="2025-12-08T19:41:56.099" v="116" actId="207"/>
      <pc:docMkLst>
        <pc:docMk/>
      </pc:docMkLst>
      <pc:sldChg chg="addSp modSp mod setBg">
        <pc:chgData name="Susie Jackson" userId="a048583f-05bc-4a49-8a10-47f760b9ab16" providerId="ADAL" clId="{D2BDF3E6-F2FD-4711-9338-A7F458B182CE}" dt="2025-12-08T19:41:56.099" v="116" actId="207"/>
        <pc:sldMkLst>
          <pc:docMk/>
          <pc:sldMk cId="2584250614" sldId="273"/>
        </pc:sldMkLst>
        <pc:spChg chg="mod">
          <ac:chgData name="Susie Jackson" userId="a048583f-05bc-4a49-8a10-47f760b9ab16" providerId="ADAL" clId="{D2BDF3E6-F2FD-4711-9338-A7F458B182CE}" dt="2025-12-08T19:41:38.439" v="111" actId="26606"/>
          <ac:spMkLst>
            <pc:docMk/>
            <pc:sldMk cId="2584250614" sldId="273"/>
            <ac:spMk id="2" creationId="{D919E55B-1F0C-F078-D9CF-D9346B6F5A43}"/>
          </ac:spMkLst>
        </pc:spChg>
        <pc:spChg chg="mod ord">
          <ac:chgData name="Susie Jackson" userId="a048583f-05bc-4a49-8a10-47f760b9ab16" providerId="ADAL" clId="{D2BDF3E6-F2FD-4711-9338-A7F458B182CE}" dt="2025-12-08T19:41:56.099" v="116" actId="207"/>
          <ac:spMkLst>
            <pc:docMk/>
            <pc:sldMk cId="2584250614" sldId="273"/>
            <ac:spMk id="3" creationId="{F954BED9-8BB7-5BCB-8F20-8BD4D6A6E9E0}"/>
          </ac:spMkLst>
        </pc:spChg>
        <pc:picChg chg="mod ord">
          <ac:chgData name="Susie Jackson" userId="a048583f-05bc-4a49-8a10-47f760b9ab16" providerId="ADAL" clId="{D2BDF3E6-F2FD-4711-9338-A7F458B182CE}" dt="2025-12-08T19:41:38.439" v="111" actId="26606"/>
          <ac:picMkLst>
            <pc:docMk/>
            <pc:sldMk cId="2584250614" sldId="273"/>
            <ac:picMk id="5" creationId="{370B4B60-7C20-741C-3E34-1ABAB336985D}"/>
          </ac:picMkLst>
        </pc:picChg>
        <pc:picChg chg="add mod">
          <ac:chgData name="Susie Jackson" userId="a048583f-05bc-4a49-8a10-47f760b9ab16" providerId="ADAL" clId="{D2BDF3E6-F2FD-4711-9338-A7F458B182CE}" dt="2025-12-08T19:41:38.439" v="111" actId="26606"/>
          <ac:picMkLst>
            <pc:docMk/>
            <pc:sldMk cId="2584250614" sldId="273"/>
            <ac:picMk id="6" creationId="{19FA5162-133E-14C1-E42E-9BC7A4C9D9C0}"/>
          </ac:picMkLst>
        </pc:picChg>
      </pc:sldChg>
      <pc:sldChg chg="addSp delSp modSp new mod ord">
        <pc:chgData name="Susie Jackson" userId="a048583f-05bc-4a49-8a10-47f760b9ab16" providerId="ADAL" clId="{D2BDF3E6-F2FD-4711-9338-A7F458B182CE}" dt="2025-12-08T19:15:01.713" v="87" actId="1076"/>
        <pc:sldMkLst>
          <pc:docMk/>
          <pc:sldMk cId="1307819240" sldId="283"/>
        </pc:sldMkLst>
        <pc:spChg chg="add mod">
          <ac:chgData name="Susie Jackson" userId="a048583f-05bc-4a49-8a10-47f760b9ab16" providerId="ADAL" clId="{D2BDF3E6-F2FD-4711-9338-A7F458B182CE}" dt="2025-12-08T19:15:01.713" v="87" actId="1076"/>
          <ac:spMkLst>
            <pc:docMk/>
            <pc:sldMk cId="1307819240" sldId="283"/>
            <ac:spMk id="3" creationId="{C307BCBD-35CE-9416-8BCB-81D89037E226}"/>
          </ac:spMkLst>
        </pc:spChg>
        <pc:picChg chg="add del mod">
          <ac:chgData name="Susie Jackson" userId="a048583f-05bc-4a49-8a10-47f760b9ab16" providerId="ADAL" clId="{D2BDF3E6-F2FD-4711-9338-A7F458B182CE}" dt="2025-12-08T19:11:41.548" v="76" actId="22"/>
          <ac:picMkLst>
            <pc:docMk/>
            <pc:sldMk cId="1307819240" sldId="283"/>
            <ac:picMk id="4" creationId="{85FE03F1-5ED2-A6B0-8E6E-FE219E99E022}"/>
          </ac:picMkLst>
        </pc:picChg>
        <pc:picChg chg="add del mod">
          <ac:chgData name="Susie Jackson" userId="a048583f-05bc-4a49-8a10-47f760b9ab16" providerId="ADAL" clId="{D2BDF3E6-F2FD-4711-9338-A7F458B182CE}" dt="2025-12-08T19:12:28.402" v="82" actId="22"/>
          <ac:picMkLst>
            <pc:docMk/>
            <pc:sldMk cId="1307819240" sldId="283"/>
            <ac:picMk id="6" creationId="{2F19054F-823F-879E-7651-EC4398778828}"/>
          </ac:picMkLst>
        </pc:picChg>
        <pc:picChg chg="add mod">
          <ac:chgData name="Susie Jackson" userId="a048583f-05bc-4a49-8a10-47f760b9ab16" providerId="ADAL" clId="{D2BDF3E6-F2FD-4711-9338-A7F458B182CE}" dt="2025-12-08T19:14:56.441" v="86" actId="1076"/>
          <ac:picMkLst>
            <pc:docMk/>
            <pc:sldMk cId="1307819240" sldId="283"/>
            <ac:picMk id="8" creationId="{D59FF530-85B8-23D7-203C-8308B6E7CECF}"/>
          </ac:picMkLst>
        </pc:picChg>
      </pc:sldChg>
    </pc:docChg>
  </pc:docChgLst>
  <pc:docChgLst>
    <pc:chgData name="Cody Brazil" userId="8f34fdcd-eac5-4e15-9d83-195a38592b65" providerId="ADAL" clId="{39A1147E-02C7-4AD1-83AA-C38650450009}"/>
    <pc:docChg chg="custSel modSld">
      <pc:chgData name="Cody Brazil" userId="8f34fdcd-eac5-4e15-9d83-195a38592b65" providerId="ADAL" clId="{39A1147E-02C7-4AD1-83AA-C38650450009}" dt="2025-11-18T20:31:28.727" v="5" actId="1076"/>
      <pc:docMkLst>
        <pc:docMk/>
      </pc:docMkLst>
      <pc:sldChg chg="addSp delSp modSp mod">
        <pc:chgData name="Cody Brazil" userId="8f34fdcd-eac5-4e15-9d83-195a38592b65" providerId="ADAL" clId="{39A1147E-02C7-4AD1-83AA-C38650450009}" dt="2025-11-18T20:31:28.727" v="5" actId="1076"/>
        <pc:sldMkLst>
          <pc:docMk/>
          <pc:sldMk cId="4120709039" sldId="281"/>
        </pc:sldMkLst>
        <pc:picChg chg="add mod">
          <ac:chgData name="Cody Brazil" userId="8f34fdcd-eac5-4e15-9d83-195a38592b65" providerId="ADAL" clId="{39A1147E-02C7-4AD1-83AA-C38650450009}" dt="2025-11-18T20:31:28.727" v="5" actId="1076"/>
          <ac:picMkLst>
            <pc:docMk/>
            <pc:sldMk cId="4120709039" sldId="281"/>
            <ac:picMk id="6" creationId="{4B70EEBC-9E1D-C24D-342B-02B62344026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42BEC0-3893-4876-B42A-432B3E99DC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08A435-B388-4F85-BE7B-1F57ABAA3A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F9EB45-9B7E-437E-BF31-65D9A0AE8BB4}" type="datetimeFigureOut">
              <a:rPr lang="en-US" smtClean="0"/>
              <a:t>12/10/2025</a:t>
            </a:fld>
            <a:endParaRPr lang="en-US"/>
          </a:p>
        </p:txBody>
      </p:sp>
      <p:sp>
        <p:nvSpPr>
          <p:cNvPr id="4" name="Footer Placeholder 3">
            <a:extLst>
              <a:ext uri="{FF2B5EF4-FFF2-40B4-BE49-F238E27FC236}">
                <a16:creationId xmlns:a16="http://schemas.microsoft.com/office/drawing/2014/main" id="{D28A933A-6EE1-47F2-9DAA-A4A9A0347E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F43A54-1F73-4606-9007-4966DF8B00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780A9A-B9ED-402D-B528-17527CC9C769}" type="slidenum">
              <a:rPr lang="en-US" smtClean="0"/>
              <a:t>‹#›</a:t>
            </a:fld>
            <a:endParaRPr lang="en-US"/>
          </a:p>
        </p:txBody>
      </p:sp>
    </p:spTree>
    <p:extLst>
      <p:ext uri="{BB962C8B-B14F-4D97-AF65-F5344CB8AC3E}">
        <p14:creationId xmlns:p14="http://schemas.microsoft.com/office/powerpoint/2010/main" val="951602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9BA71-660A-45E2-A2B8-F1E4672B8CC0}"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26B46-9652-45C9-A101-80D00CF633A7}" type="slidenum">
              <a:rPr lang="en-US" smtClean="0"/>
              <a:t>‹#›</a:t>
            </a:fld>
            <a:endParaRPr lang="en-US"/>
          </a:p>
        </p:txBody>
      </p:sp>
    </p:spTree>
    <p:extLst>
      <p:ext uri="{BB962C8B-B14F-4D97-AF65-F5344CB8AC3E}">
        <p14:creationId xmlns:p14="http://schemas.microsoft.com/office/powerpoint/2010/main" val="53882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it worked: </a:t>
            </a:r>
          </a:p>
          <a:p>
            <a:pPr marL="171450" indent="-171450">
              <a:buFont typeface="Arial" panose="020B0604020202020204" pitchFamily="34" charset="0"/>
              <a:buChar char="•"/>
            </a:pPr>
            <a:r>
              <a:rPr lang="en-US" b="0" dirty="0"/>
              <a:t>FAS Division sent out Zoll Branded Building Blocks AED Set </a:t>
            </a:r>
          </a:p>
          <a:p>
            <a:pPr marL="171450" indent="-171450">
              <a:buFont typeface="Arial" panose="020B0604020202020204" pitchFamily="34" charset="0"/>
              <a:buChar char="•"/>
            </a:pPr>
            <a:r>
              <a:rPr lang="en-US" dirty="0"/>
              <a:t>Hand delivered to prospects</a:t>
            </a:r>
          </a:p>
          <a:p>
            <a:pPr marL="171450" indent="-171450">
              <a:buFont typeface="Arial" panose="020B0604020202020204" pitchFamily="34" charset="0"/>
              <a:buChar char="•"/>
            </a:pPr>
            <a:r>
              <a:rPr lang="en-US" dirty="0"/>
              <a:t>Directions to prompt recipients to post on social media with their completed AED puzzle </a:t>
            </a:r>
          </a:p>
          <a:p>
            <a:pPr marL="171450" indent="-171450">
              <a:buFont typeface="Arial" panose="020B0604020202020204" pitchFamily="34" charset="0"/>
              <a:buChar char="•"/>
            </a:pPr>
            <a:r>
              <a:rPr lang="en-US" dirty="0"/>
              <a:t>From those who posted 8 were selected to receive free CRP &amp; AED Training </a:t>
            </a:r>
          </a:p>
          <a:p>
            <a:pPr marL="171450" indent="-171450">
              <a:buFont typeface="Arial" panose="020B0604020202020204" pitchFamily="34" charset="0"/>
              <a:buChar char="•"/>
            </a:pPr>
            <a:r>
              <a:rPr lang="en-US" dirty="0"/>
              <a:t>Results included revenue that more that paid for the campaign</a:t>
            </a:r>
          </a:p>
          <a:p>
            <a:endParaRPr lang="en-US" dirty="0"/>
          </a:p>
        </p:txBody>
      </p:sp>
      <p:sp>
        <p:nvSpPr>
          <p:cNvPr id="4" name="Slide Number Placeholder 3"/>
          <p:cNvSpPr>
            <a:spLocks noGrp="1"/>
          </p:cNvSpPr>
          <p:nvPr>
            <p:ph type="sldNum" sz="quarter" idx="5"/>
          </p:nvPr>
        </p:nvSpPr>
        <p:spPr/>
        <p:txBody>
          <a:bodyPr/>
          <a:lstStyle/>
          <a:p>
            <a:fld id="{3C226B46-9652-45C9-A101-80D00CF633A7}" type="slidenum">
              <a:rPr lang="en-US" smtClean="0"/>
              <a:t>2</a:t>
            </a:fld>
            <a:endParaRPr lang="en-US"/>
          </a:p>
        </p:txBody>
      </p:sp>
    </p:spTree>
    <p:extLst>
      <p:ext uri="{BB962C8B-B14F-4D97-AF65-F5344CB8AC3E}">
        <p14:creationId xmlns:p14="http://schemas.microsoft.com/office/powerpoint/2010/main" val="404085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AC5B-0324-4CCF-8AA9-A2B3F180BAD0}" type="slidenum">
              <a:rPr lang="en-US" smtClean="0"/>
              <a:t>6</a:t>
            </a:fld>
            <a:endParaRPr lang="en-US"/>
          </a:p>
        </p:txBody>
      </p:sp>
    </p:spTree>
    <p:extLst>
      <p:ext uri="{BB962C8B-B14F-4D97-AF65-F5344CB8AC3E}">
        <p14:creationId xmlns:p14="http://schemas.microsoft.com/office/powerpoint/2010/main" val="357451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devastating fire destroyed a customer’s laundry facility, Braun® partnered with them to rebuild from the ground up.</a:t>
            </a:r>
          </a:p>
          <a:p>
            <a:r>
              <a:rPr lang="en-US" dirty="0"/>
              <a:t>Our goal was simple — to tell their story of resilience, and to show how Braun’s people — not just our equipment — helped them recover operations and come back stronger than ever.</a:t>
            </a:r>
          </a:p>
          <a:p>
            <a:r>
              <a:rPr lang="en-US" dirty="0"/>
              <a:t>The campaign highlighted Braun’s long-term partnership, hands-on project management, and our commitment to stand by customers through every challenge.</a:t>
            </a:r>
          </a:p>
          <a:p>
            <a:r>
              <a:rPr lang="en-US" dirty="0"/>
              <a:t>What made this campaign special is that it was a true team effort. Our sales team captured the photo and video content in the field, proving that anyone — in service, sales, or support — can play a role in marketing.</a:t>
            </a:r>
          </a:p>
          <a:p>
            <a:r>
              <a:rPr lang="en-US" dirty="0"/>
              <a:t>The testimonial became one of our most-shared pieces of content of the year — driving engagement across LinkedIn, our website, and print. More importantly, it reminded our industry that Braun is more than machines — we’re partners who help rebuild when it matters most.</a:t>
            </a:r>
          </a:p>
          <a:p>
            <a:endParaRPr lang="en-US" dirty="0"/>
          </a:p>
        </p:txBody>
      </p:sp>
      <p:sp>
        <p:nvSpPr>
          <p:cNvPr id="4" name="Slide Number Placeholder 3"/>
          <p:cNvSpPr>
            <a:spLocks noGrp="1"/>
          </p:cNvSpPr>
          <p:nvPr>
            <p:ph type="sldNum" sz="quarter" idx="5"/>
          </p:nvPr>
        </p:nvSpPr>
        <p:spPr/>
        <p:txBody>
          <a:bodyPr/>
          <a:lstStyle/>
          <a:p>
            <a:fld id="{3C226B46-9652-45C9-A101-80D00CF633A7}" type="slidenum">
              <a:rPr lang="en-US" smtClean="0"/>
              <a:t>19</a:t>
            </a:fld>
            <a:endParaRPr lang="en-US"/>
          </a:p>
        </p:txBody>
      </p:sp>
    </p:spTree>
    <p:extLst>
      <p:ext uri="{BB962C8B-B14F-4D97-AF65-F5344CB8AC3E}">
        <p14:creationId xmlns:p14="http://schemas.microsoft.com/office/powerpoint/2010/main" val="3851762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1077984"/>
            <a:ext cx="9966960" cy="2519983"/>
          </a:xfrm>
        </p:spPr>
        <p:txBody>
          <a:bodyPr anchor="b">
            <a:normAutofit/>
          </a:bodyPr>
          <a:lstStyle>
            <a:lvl1pPr algn="ctr">
              <a:lnSpc>
                <a:spcPct val="85000"/>
              </a:lnSpc>
              <a:defRPr kumimoji="0" lang="en-US" sz="7200" b="1" i="0" u="none" strike="noStrike" kern="1200" cap="none" spc="0" normalizeH="0" baseline="0" dirty="0">
                <a:ln w="0"/>
                <a:solidFill>
                  <a:schemeClr val="tx1"/>
                </a:solidFill>
                <a:effectLst>
                  <a:outerShdw blurRad="38100" dist="19050" dir="2700000" algn="tl" rotWithShape="0">
                    <a:schemeClr val="dk1">
                      <a:alpha val="40000"/>
                    </a:schemeClr>
                  </a:outerShdw>
                </a:effectLst>
                <a:uLnTx/>
                <a:uFillTx/>
                <a:latin typeface="+mj-lt"/>
                <a:ea typeface="+mn-ea"/>
                <a:cs typeface="+mn-cs"/>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2"/>
                </a:solidFill>
                <a:latin typeface="Gill Sans MT" panose="020B0502020104020203" pitchFamily="34" charset="0"/>
                <a:cs typeface="Dubai" panose="020B0503030403030204" pitchFamily="34" charset="-78"/>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i="0">
                <a:solidFill>
                  <a:schemeClr val="tx1"/>
                </a:solidFill>
                <a:latin typeface="Gill Sans MT" panose="020B0502020104020203" pitchFamily="34" charset="0"/>
              </a:defRPr>
            </a:lvl1pPr>
          </a:lstStyle>
          <a:p>
            <a:fld id="{89E7561E-234D-4B3F-BD06-6CCA0D2584EA}" type="datetimeFigureOut">
              <a:rPr lang="en-US" smtClean="0"/>
              <a:pPr/>
              <a:t>12/10/2025</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6C6E792-E341-4500-9C80-B29D704716F9}"/>
              </a:ext>
            </a:extLst>
          </p:cNvPr>
          <p:cNvSpPr txBox="1"/>
          <p:nvPr userDrawn="1"/>
        </p:nvSpPr>
        <p:spPr>
          <a:xfrm>
            <a:off x="2743976" y="6220390"/>
            <a:ext cx="733198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i="0" dirty="0">
                <a:latin typeface="Gill Sans MT" panose="020B0502020104020203" pitchFamily="34" charset="0"/>
              </a:rPr>
              <a:t>TRSA • 1800 DIAGONAL ROAD, SUITE 200, ALEXANDRIA, VA 22314 • 877-770-9274 • TRSA.ORG</a:t>
            </a:r>
          </a:p>
        </p:txBody>
      </p:sp>
      <p:pic>
        <p:nvPicPr>
          <p:cNvPr id="9" name="Picture 8">
            <a:extLst>
              <a:ext uri="{FF2B5EF4-FFF2-40B4-BE49-F238E27FC236}">
                <a16:creationId xmlns:a16="http://schemas.microsoft.com/office/drawing/2014/main" id="{D44250EA-43A9-4ECF-BC11-59D2235E96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4560" y="5881601"/>
            <a:ext cx="1467196" cy="733598"/>
          </a:xfrm>
          <a:prstGeom prst="rect">
            <a:avLst/>
          </a:prstGeom>
        </p:spPr>
      </p:pic>
    </p:spTree>
    <p:extLst>
      <p:ext uri="{BB962C8B-B14F-4D97-AF65-F5344CB8AC3E}">
        <p14:creationId xmlns:p14="http://schemas.microsoft.com/office/powerpoint/2010/main" val="35704511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E7561E-234D-4B3F-BD06-6CCA0D2584EA}" type="datetimeFigureOut">
              <a:rPr lang="en-US" smtClean="0"/>
              <a:t>12/10/2025</a:t>
            </a:fld>
            <a:endParaRPr lang="en-US"/>
          </a:p>
        </p:txBody>
      </p:sp>
    </p:spTree>
    <p:extLst>
      <p:ext uri="{BB962C8B-B14F-4D97-AF65-F5344CB8AC3E}">
        <p14:creationId xmlns:p14="http://schemas.microsoft.com/office/powerpoint/2010/main" val="42741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1067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106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E7561E-234D-4B3F-BD06-6CCA0D2584EA}" type="datetimeFigureOut">
              <a:rPr lang="en-US" smtClean="0"/>
              <a:t>12/10/2025</a:t>
            </a:fld>
            <a:endParaRPr lang="en-US"/>
          </a:p>
        </p:txBody>
      </p:sp>
    </p:spTree>
    <p:extLst>
      <p:ext uri="{BB962C8B-B14F-4D97-AF65-F5344CB8AC3E}">
        <p14:creationId xmlns:p14="http://schemas.microsoft.com/office/powerpoint/2010/main" val="394182954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063" indent="0" algn="ctr">
              <a:buNone/>
              <a:defRPr sz="2400"/>
            </a:lvl2pPr>
            <a:lvl3pPr marL="914126" indent="0" algn="ctr">
              <a:buNone/>
              <a:defRPr sz="2400"/>
            </a:lvl3pPr>
            <a:lvl4pPr marL="1371189" indent="0" algn="ctr">
              <a:buNone/>
              <a:defRPr sz="2000"/>
            </a:lvl4pPr>
            <a:lvl5pPr marL="1828251" indent="0" algn="ctr">
              <a:buNone/>
              <a:defRPr sz="2000"/>
            </a:lvl5pPr>
            <a:lvl6pPr marL="2285314" indent="0" algn="ctr">
              <a:buNone/>
              <a:defRPr sz="2000"/>
            </a:lvl6pPr>
            <a:lvl7pPr marL="2742377" indent="0" algn="ctr">
              <a:buNone/>
              <a:defRPr sz="2000"/>
            </a:lvl7pPr>
            <a:lvl8pPr marL="3199440" indent="0" algn="ctr">
              <a:buNone/>
              <a:defRPr sz="2000"/>
            </a:lvl8pPr>
            <a:lvl9pPr marL="3656503"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err="1">
                <a:solidFill>
                  <a:schemeClr val="bg1"/>
                </a:solidFill>
                <a:latin typeface="Arial" pitchFamily="34" charset="0"/>
                <a:cs typeface="Arial" pitchFamily="34" charset="0"/>
              </a:rPr>
              <a:t>tRSA</a:t>
            </a:r>
            <a:r>
              <a:rPr lang="en-US" sz="800" dirty="0">
                <a:solidFill>
                  <a:schemeClr val="bg1"/>
                </a:solidFill>
                <a:latin typeface="Arial" pitchFamily="34" charset="0"/>
                <a:cs typeface="Arial" pitchFamily="34" charset="0"/>
              </a:rPr>
              <a:t> - 1800</a:t>
            </a:r>
            <a:r>
              <a:rPr lang="en-US" sz="800" baseline="0" dirty="0">
                <a:solidFill>
                  <a:schemeClr val="bg1"/>
                </a:solidFill>
                <a:latin typeface="Arial" pitchFamily="34" charset="0"/>
                <a:cs typeface="Arial" pitchFamily="34" charset="0"/>
              </a:rPr>
              <a:t> Diagonal Road, Suite 200, Alexandria, VA 22314 – 877.770.9274 - TRSA.ORG</a:t>
            </a:r>
            <a:endParaRPr lang="en-US" sz="800" dirty="0">
              <a:solidFill>
                <a:schemeClr val="bg1"/>
              </a:solidFill>
              <a:latin typeface="Arial" pitchFamily="34" charset="0"/>
              <a:cs typeface="Arial" pitchFamily="34" charset="0"/>
            </a:endParaRPr>
          </a:p>
        </p:txBody>
      </p:sp>
      <p:sp>
        <p:nvSpPr>
          <p:cNvPr id="12" name="Footer Placeholder 4"/>
          <p:cNvSpPr txBox="1">
            <a:spLocks/>
          </p:cNvSpPr>
          <p:nvPr userDrawn="1"/>
        </p:nvSpPr>
        <p:spPr>
          <a:xfrm>
            <a:off x="1446589" y="76200"/>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latin typeface="Arial" pitchFamily="34" charset="0"/>
              <a:cs typeface="Arial"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1222" y="5410201"/>
            <a:ext cx="1761165" cy="880353"/>
          </a:xfrm>
          <a:prstGeom prst="rect">
            <a:avLst/>
          </a:prstGeom>
        </p:spPr>
      </p:pic>
    </p:spTree>
    <p:extLst>
      <p:ext uri="{BB962C8B-B14F-4D97-AF65-F5344CB8AC3E}">
        <p14:creationId xmlns:p14="http://schemas.microsoft.com/office/powerpoint/2010/main" val="30837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dirty="0"/>
          </a:p>
        </p:txBody>
      </p:sp>
    </p:spTree>
    <p:extLst>
      <p:ext uri="{BB962C8B-B14F-4D97-AF65-F5344CB8AC3E}">
        <p14:creationId xmlns:p14="http://schemas.microsoft.com/office/powerpoint/2010/main" val="181997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err="1">
                <a:solidFill>
                  <a:schemeClr val="bg1"/>
                </a:solidFill>
                <a:latin typeface="Arial" pitchFamily="34" charset="0"/>
                <a:cs typeface="Arial" pitchFamily="34" charset="0"/>
              </a:rPr>
              <a:t>tRSA</a:t>
            </a:r>
            <a:r>
              <a:rPr lang="en-US" sz="800" dirty="0">
                <a:solidFill>
                  <a:schemeClr val="bg1"/>
                </a:solidFill>
                <a:latin typeface="Arial" pitchFamily="34" charset="0"/>
                <a:cs typeface="Arial" pitchFamily="34" charset="0"/>
              </a:rPr>
              <a:t> - 1800</a:t>
            </a:r>
            <a:r>
              <a:rPr lang="en-US" sz="800" baseline="0" dirty="0">
                <a:solidFill>
                  <a:schemeClr val="bg1"/>
                </a:solidFill>
                <a:latin typeface="Arial" pitchFamily="34" charset="0"/>
                <a:cs typeface="Arial" pitchFamily="34" charset="0"/>
              </a:rPr>
              <a:t> Diagonal Road, Suite 200, Alexandria, VA 22314 – 877.770.9274 - TRSA.ORG</a:t>
            </a:r>
            <a:endParaRPr lang="en-US" sz="800" dirty="0">
              <a:solidFill>
                <a:schemeClr val="bg1"/>
              </a:solidFill>
              <a:latin typeface="Arial" pitchFamily="34" charset="0"/>
              <a:cs typeface="Arial" pitchFamily="34" charset="0"/>
            </a:endParaRPr>
          </a:p>
        </p:txBody>
      </p:sp>
      <p:sp>
        <p:nvSpPr>
          <p:cNvPr id="11" name="Footer Placeholder 4"/>
          <p:cNvSpPr txBox="1">
            <a:spLocks/>
          </p:cNvSpPr>
          <p:nvPr userDrawn="1"/>
        </p:nvSpPr>
        <p:spPr>
          <a:xfrm>
            <a:off x="1446589" y="76200"/>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solidFill>
                <a:schemeClr val="bg1"/>
              </a:solidFill>
              <a:latin typeface="Arial" pitchFamily="34" charset="0"/>
              <a:cs typeface="Arial"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11" y="5604753"/>
            <a:ext cx="1371957" cy="685800"/>
          </a:xfrm>
          <a:prstGeom prst="rect">
            <a:avLst/>
          </a:prstGeom>
        </p:spPr>
      </p:pic>
    </p:spTree>
    <p:extLst>
      <p:ext uri="{BB962C8B-B14F-4D97-AF65-F5344CB8AC3E}">
        <p14:creationId xmlns:p14="http://schemas.microsoft.com/office/powerpoint/2010/main" val="30070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dirty="0"/>
          </a:p>
        </p:txBody>
      </p:sp>
    </p:spTree>
    <p:extLst>
      <p:ext uri="{BB962C8B-B14F-4D97-AF65-F5344CB8AC3E}">
        <p14:creationId xmlns:p14="http://schemas.microsoft.com/office/powerpoint/2010/main" val="211816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dirty="0"/>
          </a:p>
        </p:txBody>
      </p:sp>
    </p:spTree>
    <p:extLst>
      <p:ext uri="{BB962C8B-B14F-4D97-AF65-F5344CB8AC3E}">
        <p14:creationId xmlns:p14="http://schemas.microsoft.com/office/powerpoint/2010/main" val="7679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dirty="0"/>
          </a:p>
        </p:txBody>
      </p:sp>
    </p:spTree>
    <p:extLst>
      <p:ext uri="{BB962C8B-B14F-4D97-AF65-F5344CB8AC3E}">
        <p14:creationId xmlns:p14="http://schemas.microsoft.com/office/powerpoint/2010/main" val="274059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pPr/>
              <a:t>‹#›</a:t>
            </a:fld>
            <a:endParaRPr lang="en-US" dirty="0"/>
          </a:p>
        </p:txBody>
      </p:sp>
      <p:sp>
        <p:nvSpPr>
          <p:cNvPr id="10" name="Rectangle 9"/>
          <p:cNvSpPr/>
          <p:nvPr userDrawn="1"/>
        </p:nvSpPr>
        <p:spPr>
          <a:xfrm>
            <a:off x="1" y="736219"/>
            <a:ext cx="1226904"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err="1">
                <a:solidFill>
                  <a:schemeClr val="bg1"/>
                </a:solidFill>
                <a:latin typeface="Arial" pitchFamily="34" charset="0"/>
                <a:cs typeface="Arial" pitchFamily="34" charset="0"/>
              </a:rPr>
              <a:t>tRSA</a:t>
            </a:r>
            <a:r>
              <a:rPr lang="en-US" sz="800" dirty="0">
                <a:solidFill>
                  <a:schemeClr val="bg1"/>
                </a:solidFill>
                <a:latin typeface="Arial" pitchFamily="34" charset="0"/>
                <a:cs typeface="Arial" pitchFamily="34" charset="0"/>
              </a:rPr>
              <a:t> - 1800</a:t>
            </a:r>
            <a:r>
              <a:rPr lang="en-US" sz="800" baseline="0" dirty="0">
                <a:solidFill>
                  <a:schemeClr val="bg1"/>
                </a:solidFill>
                <a:latin typeface="Arial" pitchFamily="34" charset="0"/>
                <a:cs typeface="Arial" pitchFamily="34" charset="0"/>
              </a:rPr>
              <a:t> Diagonal Road, Suite 200, Alexandria, VA 22314 – 877.770.9274 - TRSA.ORG</a:t>
            </a:r>
            <a:endParaRPr lang="en-US" sz="800" dirty="0">
              <a:solidFill>
                <a:schemeClr val="bg1"/>
              </a:solidFill>
              <a:latin typeface="Arial" pitchFamily="34" charset="0"/>
              <a:cs typeface="Arial" pitchFamily="34" charset="0"/>
            </a:endParaRPr>
          </a:p>
        </p:txBody>
      </p:sp>
      <p:sp>
        <p:nvSpPr>
          <p:cNvPr id="12" name="Footer Placeholder 4"/>
          <p:cNvSpPr txBox="1">
            <a:spLocks/>
          </p:cNvSpPr>
          <p:nvPr userDrawn="1"/>
        </p:nvSpPr>
        <p:spPr>
          <a:xfrm>
            <a:off x="1446589" y="76200"/>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latin typeface="Arial" pitchFamily="34" charset="0"/>
              <a:cs typeface="Arial"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429" y="5604753"/>
            <a:ext cx="1371957" cy="685800"/>
          </a:xfrm>
          <a:prstGeom prst="rect">
            <a:avLst/>
          </a:prstGeom>
        </p:spPr>
      </p:pic>
    </p:spTree>
    <p:extLst>
      <p:ext uri="{BB962C8B-B14F-4D97-AF65-F5344CB8AC3E}">
        <p14:creationId xmlns:p14="http://schemas.microsoft.com/office/powerpoint/2010/main" val="301622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7"/>
            <a:ext cx="2618510" cy="365125"/>
          </a:xfrm>
        </p:spPr>
        <p:txBody>
          <a:bodyPr/>
          <a:lstStyle>
            <a:lvl1pPr algn="l">
              <a:defRPr/>
            </a:lvl1pPr>
          </a:lstStyle>
          <a:p>
            <a:fld id="{D9BE93DF-94FC-4772-BC05-0B4BAB69B41D}" type="datetimeFigureOut">
              <a:rPr lang="en-US" smtClean="0"/>
              <a:t>12/10/2025</a:t>
            </a:fld>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DC1BBB0-96F0-4077-A278-0F3FB5C104D3}" type="slidenum">
              <a:rPr lang="en-US" smtClean="0"/>
              <a:t>‹#›</a:t>
            </a:fld>
            <a:endParaRPr lang="en-US" dirty="0"/>
          </a:p>
        </p:txBody>
      </p:sp>
      <p:sp>
        <p:nvSpPr>
          <p:cNvPr id="10" name="Rectangle 9"/>
          <p:cNvSpPr/>
          <p:nvPr userDrawn="1"/>
        </p:nvSpPr>
        <p:spPr>
          <a:xfrm>
            <a:off x="1" y="6096000"/>
            <a:ext cx="4770751" cy="7620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err="1">
                <a:latin typeface="Arial" pitchFamily="34" charset="0"/>
                <a:cs typeface="Arial" pitchFamily="34" charset="0"/>
              </a:rPr>
              <a:t>tRSA</a:t>
            </a:r>
            <a:r>
              <a:rPr lang="en-US" sz="800" dirty="0">
                <a:latin typeface="Arial" pitchFamily="34" charset="0"/>
                <a:cs typeface="Arial" pitchFamily="34" charset="0"/>
              </a:rPr>
              <a:t> - 1800</a:t>
            </a:r>
            <a:r>
              <a:rPr lang="en-US" sz="800" baseline="0" dirty="0">
                <a:latin typeface="Arial" pitchFamily="34" charset="0"/>
                <a:cs typeface="Arial" pitchFamily="34" charset="0"/>
              </a:rPr>
              <a:t> Diagonal Road, Suite 200, Alexandria, VA 22314 – 877.770.9274 - TRSA.ORG</a:t>
            </a:r>
            <a:endParaRPr lang="en-US" sz="800" dirty="0">
              <a:latin typeface="Arial" pitchFamily="34" charset="0"/>
              <a:cs typeface="Arial" pitchFamily="34" charset="0"/>
            </a:endParaRPr>
          </a:p>
        </p:txBody>
      </p:sp>
      <p:sp>
        <p:nvSpPr>
          <p:cNvPr id="12" name="Footer Placeholder 4"/>
          <p:cNvSpPr txBox="1">
            <a:spLocks/>
          </p:cNvSpPr>
          <p:nvPr userDrawn="1"/>
        </p:nvSpPr>
        <p:spPr>
          <a:xfrm>
            <a:off x="4800262" y="76200"/>
            <a:ext cx="640246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latin typeface="Arial" pitchFamily="34" charset="0"/>
              <a:cs typeface="Arial"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0188"/>
            <a:ext cx="1371957" cy="685800"/>
          </a:xfrm>
          <a:prstGeom prst="rect">
            <a:avLst/>
          </a:prstGeom>
        </p:spPr>
      </p:pic>
    </p:spTree>
    <p:extLst>
      <p:ext uri="{BB962C8B-B14F-4D97-AF65-F5344CB8AC3E}">
        <p14:creationId xmlns:p14="http://schemas.microsoft.com/office/powerpoint/2010/main" val="33134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0"/>
                <a:solidFill>
                  <a:schemeClr val="tx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1"/>
              </a:buClr>
              <a:defRPr>
                <a:solidFill>
                  <a:schemeClr val="tx2"/>
                </a:solidFill>
                <a:latin typeface="Gill Sans MT" panose="020B0502020104020203" pitchFamily="34" charset="0"/>
              </a:defRPr>
            </a:lvl1pPr>
            <a:lvl2pPr>
              <a:buClr>
                <a:schemeClr val="accent1"/>
              </a:buClr>
              <a:defRPr>
                <a:solidFill>
                  <a:schemeClr val="tx2"/>
                </a:solidFill>
                <a:latin typeface="Gill Sans MT" panose="020B0502020104020203" pitchFamily="34" charset="0"/>
              </a:defRPr>
            </a:lvl2pPr>
            <a:lvl3pPr>
              <a:buClr>
                <a:schemeClr val="accent1"/>
              </a:buClr>
              <a:defRPr>
                <a:solidFill>
                  <a:schemeClr val="tx2"/>
                </a:solidFill>
                <a:latin typeface="Gill Sans MT" panose="020B0502020104020203" pitchFamily="34" charset="0"/>
              </a:defRPr>
            </a:lvl3pPr>
            <a:lvl4pPr>
              <a:buClr>
                <a:schemeClr val="accent1"/>
              </a:buClr>
              <a:defRPr>
                <a:solidFill>
                  <a:schemeClr val="tx2"/>
                </a:solidFill>
                <a:latin typeface="Gill Sans MT" panose="020B0502020104020203" pitchFamily="34" charset="0"/>
              </a:defRPr>
            </a:lvl4pPr>
            <a:lvl5pPr>
              <a:buClr>
                <a:schemeClr val="accent1"/>
              </a:buClr>
              <a:defRPr>
                <a:solidFill>
                  <a:schemeClr val="tx2"/>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1"/>
                </a:solidFill>
                <a:latin typeface="Gill Sans MT" panose="020B0502020104020203" pitchFamily="34" charset="0"/>
              </a:defRPr>
            </a:lvl1pPr>
          </a:lstStyle>
          <a:p>
            <a:fld id="{89E7561E-234D-4B3F-BD06-6CCA0D2584EA}" type="datetimeFigureOut">
              <a:rPr lang="en-US" smtClean="0"/>
              <a:pPr/>
              <a:t>12/10/2025</a:t>
            </a:fld>
            <a:endParaRPr lang="en-US" dirty="0"/>
          </a:p>
        </p:txBody>
      </p:sp>
    </p:spTree>
    <p:extLst>
      <p:ext uri="{BB962C8B-B14F-4D97-AF65-F5344CB8AC3E}">
        <p14:creationId xmlns:p14="http://schemas.microsoft.com/office/powerpoint/2010/main" val="3204437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063" indent="0">
              <a:buNone/>
              <a:defRPr sz="2800"/>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6" name="Footer Placeholder 5"/>
          <p:cNvSpPr>
            <a:spLocks noGrp="1"/>
          </p:cNvSpPr>
          <p:nvPr>
            <p:ph type="ftr" sz="quarter" idx="11"/>
          </p:nvPr>
        </p:nvSpPr>
        <p:spPr>
          <a:xfrm>
            <a:off x="3686185" y="6459787"/>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dirty="0"/>
          </a:p>
        </p:txBody>
      </p:sp>
      <p:sp>
        <p:nvSpPr>
          <p:cNvPr id="10" name="Rectangle 9"/>
          <p:cNvSpPr/>
          <p:nvPr userDrawn="1"/>
        </p:nvSpPr>
        <p:spPr>
          <a:xfrm>
            <a:off x="0" y="6096000"/>
            <a:ext cx="11882962" cy="7620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a:latin typeface="Arial" pitchFamily="34" charset="0"/>
                <a:cs typeface="Arial" pitchFamily="34" charset="0"/>
              </a:rPr>
              <a:t>@2019tRSA - 1800</a:t>
            </a:r>
            <a:r>
              <a:rPr lang="en-US" sz="800" baseline="0" dirty="0">
                <a:latin typeface="Arial" pitchFamily="34" charset="0"/>
                <a:cs typeface="Arial" pitchFamily="34" charset="0"/>
              </a:rPr>
              <a:t> Diagonal Road, Suite 200, Alexandria, VA 22314 – 877.770.9274 - TRSA.ORG</a:t>
            </a:r>
            <a:endParaRPr lang="en-US" sz="800" dirty="0">
              <a:latin typeface="Arial" pitchFamily="34" charset="0"/>
              <a:cs typeface="Arial" pitchFamily="34" charset="0"/>
            </a:endParaRPr>
          </a:p>
        </p:txBody>
      </p:sp>
      <p:sp>
        <p:nvSpPr>
          <p:cNvPr id="12" name="Footer Placeholder 4"/>
          <p:cNvSpPr txBox="1">
            <a:spLocks/>
          </p:cNvSpPr>
          <p:nvPr userDrawn="1"/>
        </p:nvSpPr>
        <p:spPr>
          <a:xfrm>
            <a:off x="4952702" y="76200"/>
            <a:ext cx="62500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latin typeface="Arial" pitchFamily="34" charset="0"/>
              <a:cs typeface="Arial"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7" y="6146260"/>
            <a:ext cx="1371957" cy="685800"/>
          </a:xfrm>
          <a:prstGeom prst="rect">
            <a:avLst/>
          </a:prstGeom>
        </p:spPr>
      </p:pic>
    </p:spTree>
    <p:extLst>
      <p:ext uri="{BB962C8B-B14F-4D97-AF65-F5344CB8AC3E}">
        <p14:creationId xmlns:p14="http://schemas.microsoft.com/office/powerpoint/2010/main" val="11846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dirty="0"/>
          </a:p>
        </p:txBody>
      </p:sp>
    </p:spTree>
    <p:extLst>
      <p:ext uri="{BB962C8B-B14F-4D97-AF65-F5344CB8AC3E}">
        <p14:creationId xmlns:p14="http://schemas.microsoft.com/office/powerpoint/2010/main" val="72516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BE93DF-94FC-4772-BC05-0B4BAB69B41D}" type="datetimeFigureOut">
              <a:rPr lang="en-US" smtClean="0"/>
              <a:t>12/10/2025</a:t>
            </a:fld>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dirty="0"/>
          </a:p>
        </p:txBody>
      </p:sp>
      <p:sp>
        <p:nvSpPr>
          <p:cNvPr id="9" name="Rectangle 8"/>
          <p:cNvSpPr/>
          <p:nvPr userDrawn="1"/>
        </p:nvSpPr>
        <p:spPr>
          <a:xfrm>
            <a:off x="1" y="736219"/>
            <a:ext cx="1226904"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err="1">
                <a:solidFill>
                  <a:schemeClr val="bg1"/>
                </a:solidFill>
                <a:latin typeface="Arial" pitchFamily="34" charset="0"/>
                <a:cs typeface="Arial" pitchFamily="34" charset="0"/>
              </a:rPr>
              <a:t>tRSA</a:t>
            </a:r>
            <a:r>
              <a:rPr lang="en-US" sz="800" dirty="0">
                <a:solidFill>
                  <a:schemeClr val="bg1"/>
                </a:solidFill>
                <a:latin typeface="Arial" pitchFamily="34" charset="0"/>
                <a:cs typeface="Arial" pitchFamily="34" charset="0"/>
              </a:rPr>
              <a:t> - 1800</a:t>
            </a:r>
            <a:r>
              <a:rPr lang="en-US" sz="800" baseline="0" dirty="0">
                <a:solidFill>
                  <a:schemeClr val="bg1"/>
                </a:solidFill>
                <a:latin typeface="Arial" pitchFamily="34" charset="0"/>
                <a:cs typeface="Arial" pitchFamily="34" charset="0"/>
              </a:rPr>
              <a:t> Diagonal Road, Suite 200, Alexandria, VA 22314 – 877.770.9274 - TRSA.ORG</a:t>
            </a:r>
            <a:endParaRPr lang="en-US" sz="800" dirty="0">
              <a:solidFill>
                <a:schemeClr val="bg1"/>
              </a:solidFill>
              <a:latin typeface="Arial" pitchFamily="34" charset="0"/>
              <a:cs typeface="Arial" pitchFamily="34" charset="0"/>
            </a:endParaRPr>
          </a:p>
        </p:txBody>
      </p:sp>
      <p:sp>
        <p:nvSpPr>
          <p:cNvPr id="11" name="Footer Placeholder 4"/>
          <p:cNvSpPr txBox="1">
            <a:spLocks/>
          </p:cNvSpPr>
          <p:nvPr userDrawn="1"/>
        </p:nvSpPr>
        <p:spPr>
          <a:xfrm>
            <a:off x="1446589" y="76200"/>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latin typeface="Arial" pitchFamily="34" charset="0"/>
              <a:cs typeface="Arial" pitchFamily="34" charset="0"/>
            </a:endParaRPr>
          </a:p>
        </p:txBody>
      </p:sp>
    </p:spTree>
    <p:extLst>
      <p:ext uri="{BB962C8B-B14F-4D97-AF65-F5344CB8AC3E}">
        <p14:creationId xmlns:p14="http://schemas.microsoft.com/office/powerpoint/2010/main" val="270069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960217"/>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none" spc="0" normalizeH="0" baseline="0" dirty="0">
                <a:ln w="0"/>
                <a:solidFill>
                  <a:schemeClr val="tx1"/>
                </a:solidFill>
                <a:effectLst>
                  <a:outerShdw blurRad="38100" dist="19050" dir="2700000" algn="tl" rotWithShape="0">
                    <a:schemeClr val="dk1">
                      <a:alpha val="40000"/>
                    </a:schemeClr>
                  </a:outerShdw>
                </a:effectLst>
                <a:uLnTx/>
                <a:uFillTx/>
                <a:latin typeface="Corbel" pitchFamily="34" charset="0"/>
                <a:ea typeface="+mn-ea"/>
                <a:cs typeface="+mn-cs"/>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2"/>
                </a:solidFill>
                <a:latin typeface="Gill Sans MT" panose="020B05020201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Gill Sans MT" panose="020B0502020104020203" pitchFamily="34" charset="0"/>
              </a:defRPr>
            </a:lvl1pPr>
          </a:lstStyle>
          <a:p>
            <a:fld id="{89E7561E-234D-4B3F-BD06-6CCA0D2584EA}" type="datetimeFigureOut">
              <a:rPr lang="en-US" smtClean="0"/>
              <a:pPr/>
              <a:t>12/10/2025</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05355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cap="none" spc="0">
                <a:ln w="0"/>
                <a:solidFill>
                  <a:schemeClr val="tx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sz="half" idx="1"/>
          </p:nvPr>
        </p:nvSpPr>
        <p:spPr>
          <a:xfrm>
            <a:off x="1143000" y="2057400"/>
            <a:ext cx="4754880" cy="3811386"/>
          </a:xfrm>
        </p:spPr>
        <p:txBody>
          <a:bodyPr/>
          <a:lstStyle>
            <a:lvl1pPr>
              <a:buClr>
                <a:schemeClr val="accent1"/>
              </a:buClr>
              <a:defRPr sz="2200">
                <a:solidFill>
                  <a:schemeClr val="tx2"/>
                </a:solidFill>
                <a:latin typeface="Gill Sans MT" panose="020B0502020104020203" pitchFamily="34" charset="0"/>
              </a:defRPr>
            </a:lvl1pPr>
            <a:lvl2pPr>
              <a:buClr>
                <a:schemeClr val="accent1"/>
              </a:buClr>
              <a:defRPr sz="2000">
                <a:solidFill>
                  <a:schemeClr val="tx2"/>
                </a:solidFill>
                <a:latin typeface="Gill Sans MT" panose="020B0502020104020203" pitchFamily="34" charset="0"/>
              </a:defRPr>
            </a:lvl2pPr>
            <a:lvl3pPr>
              <a:buClr>
                <a:schemeClr val="accent1"/>
              </a:buClr>
              <a:defRPr sz="1800">
                <a:solidFill>
                  <a:schemeClr val="tx2"/>
                </a:solidFill>
                <a:latin typeface="Gill Sans MT" panose="020B0502020104020203" pitchFamily="34" charset="0"/>
              </a:defRPr>
            </a:lvl3pPr>
            <a:lvl4pPr>
              <a:buClr>
                <a:schemeClr val="accent1"/>
              </a:buClr>
              <a:defRPr sz="1600">
                <a:solidFill>
                  <a:schemeClr val="tx2"/>
                </a:solidFill>
                <a:latin typeface="Gill Sans MT" panose="020B0502020104020203" pitchFamily="34" charset="0"/>
              </a:defRPr>
            </a:lvl4pPr>
            <a:lvl5pPr>
              <a:buClr>
                <a:schemeClr val="accent1"/>
              </a:buClr>
              <a:defRPr sz="1600">
                <a:solidFill>
                  <a:schemeClr val="tx2"/>
                </a:solidFill>
                <a:latin typeface="Gill Sans MT" panose="020B050202010402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7612" y="2057400"/>
            <a:ext cx="4754880" cy="3811385"/>
          </a:xfrm>
        </p:spPr>
        <p:txBody>
          <a:bodyPr/>
          <a:lstStyle>
            <a:lvl1pPr>
              <a:buClr>
                <a:schemeClr val="accent1"/>
              </a:buClr>
              <a:defRPr sz="2200">
                <a:solidFill>
                  <a:schemeClr val="tx2"/>
                </a:solidFill>
                <a:latin typeface="Gill Sans MT" panose="020B0502020104020203" pitchFamily="34" charset="0"/>
              </a:defRPr>
            </a:lvl1pPr>
            <a:lvl2pPr>
              <a:buClr>
                <a:schemeClr val="accent1"/>
              </a:buClr>
              <a:defRPr sz="2000">
                <a:solidFill>
                  <a:schemeClr val="tx2"/>
                </a:solidFill>
                <a:latin typeface="Gill Sans MT" panose="020B0502020104020203" pitchFamily="34" charset="0"/>
              </a:defRPr>
            </a:lvl2pPr>
            <a:lvl3pPr>
              <a:buClr>
                <a:schemeClr val="accent1"/>
              </a:buClr>
              <a:defRPr sz="1800">
                <a:solidFill>
                  <a:schemeClr val="tx2"/>
                </a:solidFill>
                <a:latin typeface="Gill Sans MT" panose="020B0502020104020203" pitchFamily="34" charset="0"/>
              </a:defRPr>
            </a:lvl3pPr>
            <a:lvl4pPr>
              <a:buClr>
                <a:schemeClr val="accent1"/>
              </a:buClr>
              <a:defRPr sz="1600">
                <a:solidFill>
                  <a:schemeClr val="tx2"/>
                </a:solidFill>
                <a:latin typeface="Gill Sans MT" panose="020B0502020104020203" pitchFamily="34" charset="0"/>
              </a:defRPr>
            </a:lvl4pPr>
            <a:lvl5pPr>
              <a:buClr>
                <a:schemeClr val="accent1"/>
              </a:buClr>
              <a:defRPr sz="1600">
                <a:solidFill>
                  <a:schemeClr val="tx2"/>
                </a:solidFill>
                <a:latin typeface="Gill Sans MT" panose="020B0502020104020203"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1"/>
                </a:solidFill>
                <a:latin typeface="Gill Sans MT" panose="020B0502020104020203" pitchFamily="34" charset="0"/>
              </a:defRPr>
            </a:lvl1pPr>
          </a:lstStyle>
          <a:p>
            <a:fld id="{89E7561E-234D-4B3F-BD06-6CCA0D2584EA}" type="datetimeFigureOut">
              <a:rPr lang="en-US" smtClean="0"/>
              <a:pPr/>
              <a:t>12/10/2025</a:t>
            </a:fld>
            <a:endParaRPr lang="en-US" dirty="0"/>
          </a:p>
        </p:txBody>
      </p:sp>
    </p:spTree>
    <p:extLst>
      <p:ext uri="{BB962C8B-B14F-4D97-AF65-F5344CB8AC3E}">
        <p14:creationId xmlns:p14="http://schemas.microsoft.com/office/powerpoint/2010/main" val="105404758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b="1" cap="none" spc="0">
                <a:ln w="0"/>
                <a:solidFill>
                  <a:schemeClr val="tx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Text Placeholder 2"/>
          <p:cNvSpPr>
            <a:spLocks noGrp="1"/>
          </p:cNvSpPr>
          <p:nvPr>
            <p:ph type="body" idx="1"/>
          </p:nvPr>
        </p:nvSpPr>
        <p:spPr>
          <a:xfrm>
            <a:off x="1143000" y="2001511"/>
            <a:ext cx="4754880" cy="717811"/>
          </a:xfrm>
        </p:spPr>
        <p:txBody>
          <a:bodyPr anchor="ctr"/>
          <a:lstStyle>
            <a:lvl1pPr marL="0" indent="0">
              <a:spcBef>
                <a:spcPts val="0"/>
              </a:spcBef>
              <a:buNone/>
              <a:defRPr sz="2400" b="1">
                <a:solidFill>
                  <a:schemeClr val="tx2"/>
                </a:solidFill>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3000" y="2721483"/>
            <a:ext cx="4754880" cy="3155616"/>
          </a:xfrm>
        </p:spPr>
        <p:txBody>
          <a:bodyPr/>
          <a:lstStyle>
            <a:lvl1pPr>
              <a:defRPr sz="2200">
                <a:solidFill>
                  <a:schemeClr val="tx2"/>
                </a:solidFill>
                <a:latin typeface="Gill Sans MT" panose="020B0502020104020203" pitchFamily="34" charset="0"/>
              </a:defRPr>
            </a:lvl1pPr>
            <a:lvl2pPr>
              <a:defRPr sz="2000">
                <a:solidFill>
                  <a:schemeClr val="tx2"/>
                </a:solidFill>
                <a:latin typeface="Gill Sans MT" panose="020B0502020104020203" pitchFamily="34" charset="0"/>
              </a:defRPr>
            </a:lvl2pPr>
            <a:lvl3pPr>
              <a:defRPr sz="1800">
                <a:solidFill>
                  <a:schemeClr val="tx2"/>
                </a:solidFill>
                <a:latin typeface="Gill Sans MT" panose="020B0502020104020203" pitchFamily="34" charset="0"/>
              </a:defRPr>
            </a:lvl3pPr>
            <a:lvl4pPr>
              <a:defRPr sz="1600">
                <a:solidFill>
                  <a:schemeClr val="tx2"/>
                </a:solidFill>
                <a:latin typeface="Gill Sans MT" panose="020B0502020104020203" pitchFamily="34" charset="0"/>
              </a:defRPr>
            </a:lvl4pPr>
            <a:lvl5pPr>
              <a:defRPr sz="1600">
                <a:solidFill>
                  <a:schemeClr val="tx2"/>
                </a:solidFill>
                <a:latin typeface="Gill Sans MT" panose="020B050202010402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17811"/>
          </a:xfrm>
        </p:spPr>
        <p:txBody>
          <a:bodyPr anchor="ctr"/>
          <a:lstStyle>
            <a:lvl1pPr marL="0" indent="0">
              <a:spcBef>
                <a:spcPts val="0"/>
              </a:spcBef>
              <a:buNone/>
              <a:defRPr sz="2400" b="1">
                <a:solidFill>
                  <a:schemeClr val="tx2"/>
                </a:solidFill>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69173" y="2719323"/>
            <a:ext cx="4754880" cy="3157776"/>
          </a:xfrm>
        </p:spPr>
        <p:txBody>
          <a:bodyPr/>
          <a:lstStyle>
            <a:lvl1pPr>
              <a:defRPr sz="2200">
                <a:solidFill>
                  <a:schemeClr val="tx2"/>
                </a:solidFill>
                <a:latin typeface="Gill Sans MT" panose="020B0502020104020203" pitchFamily="34" charset="0"/>
              </a:defRPr>
            </a:lvl1pPr>
            <a:lvl2pPr>
              <a:defRPr sz="2000">
                <a:solidFill>
                  <a:schemeClr val="tx2"/>
                </a:solidFill>
                <a:latin typeface="Gill Sans MT" panose="020B0502020104020203" pitchFamily="34" charset="0"/>
              </a:defRPr>
            </a:lvl2pPr>
            <a:lvl3pPr>
              <a:defRPr sz="1800">
                <a:solidFill>
                  <a:schemeClr val="tx2"/>
                </a:solidFill>
                <a:latin typeface="Gill Sans MT" panose="020B0502020104020203" pitchFamily="34" charset="0"/>
              </a:defRPr>
            </a:lvl3pPr>
            <a:lvl4pPr>
              <a:defRPr sz="1600">
                <a:solidFill>
                  <a:schemeClr val="tx2"/>
                </a:solidFill>
                <a:latin typeface="Gill Sans MT" panose="020B0502020104020203" pitchFamily="34" charset="0"/>
              </a:defRPr>
            </a:lvl4pPr>
            <a:lvl5pPr>
              <a:defRPr sz="1600">
                <a:solidFill>
                  <a:schemeClr val="tx2"/>
                </a:solidFill>
                <a:latin typeface="Gill Sans MT" panose="020B0502020104020203"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1"/>
                </a:solidFill>
                <a:latin typeface="Gill Sans MT" panose="020B0502020104020203" pitchFamily="34" charset="0"/>
              </a:defRPr>
            </a:lvl1pPr>
          </a:lstStyle>
          <a:p>
            <a:fld id="{89E7561E-234D-4B3F-BD06-6CCA0D2584EA}" type="datetimeFigureOut">
              <a:rPr lang="en-US" smtClean="0"/>
              <a:pPr/>
              <a:t>12/10/2025</a:t>
            </a:fld>
            <a:endParaRPr lang="en-US" dirty="0"/>
          </a:p>
        </p:txBody>
      </p:sp>
    </p:spTree>
    <p:extLst>
      <p:ext uri="{BB962C8B-B14F-4D97-AF65-F5344CB8AC3E}">
        <p14:creationId xmlns:p14="http://schemas.microsoft.com/office/powerpoint/2010/main" val="271715994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E7561E-234D-4B3F-BD06-6CCA0D2584EA}" type="datetimeFigureOut">
              <a:rPr lang="en-US" smtClean="0"/>
              <a:t>12/10/2025</a:t>
            </a:fld>
            <a:endParaRPr lang="en-US"/>
          </a:p>
        </p:txBody>
      </p:sp>
    </p:spTree>
    <p:extLst>
      <p:ext uri="{BB962C8B-B14F-4D97-AF65-F5344CB8AC3E}">
        <p14:creationId xmlns:p14="http://schemas.microsoft.com/office/powerpoint/2010/main" val="357947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E7561E-234D-4B3F-BD06-6CCA0D2584EA}" type="datetimeFigureOut">
              <a:rPr lang="en-US" smtClean="0"/>
              <a:t>12/10/2025</a:t>
            </a:fld>
            <a:endParaRPr lang="en-US"/>
          </a:p>
        </p:txBody>
      </p:sp>
    </p:spTree>
    <p:extLst>
      <p:ext uri="{BB962C8B-B14F-4D97-AF65-F5344CB8AC3E}">
        <p14:creationId xmlns:p14="http://schemas.microsoft.com/office/powerpoint/2010/main" val="290341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1"/>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E7561E-234D-4B3F-BD06-6CCA0D2584EA}" type="datetimeFigureOut">
              <a:rPr lang="en-US" smtClean="0"/>
              <a:t>12/10/2025</a:t>
            </a:fld>
            <a:endParaRPr lang="en-US"/>
          </a:p>
        </p:txBody>
      </p:sp>
    </p:spTree>
    <p:extLst>
      <p:ext uri="{BB962C8B-B14F-4D97-AF65-F5344CB8AC3E}">
        <p14:creationId xmlns:p14="http://schemas.microsoft.com/office/powerpoint/2010/main" val="285471823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69847"/>
            <a:ext cx="3931920" cy="1764793"/>
          </a:xfrm>
        </p:spPr>
        <p:txBody>
          <a:bodyPr anchor="b">
            <a:noAutofit/>
          </a:bodyPr>
          <a:lstStyle>
            <a:lvl1pPr>
              <a:lnSpc>
                <a:spcPct val="90000"/>
              </a:lnSpc>
              <a:defRPr sz="4000" b="1"/>
            </a:lvl1pPr>
          </a:lstStyle>
          <a:p>
            <a:r>
              <a:rPr lang="en-US" dirty="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39"/>
            <a:ext cx="3931920" cy="3035807"/>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E7561E-234D-4B3F-BD06-6CCA0D2584EA}" type="datetimeFigureOut">
              <a:rPr lang="en-US" smtClean="0"/>
              <a:t>12/10/2025</a:t>
            </a:fld>
            <a:endParaRPr lang="en-US"/>
          </a:p>
        </p:txBody>
      </p:sp>
    </p:spTree>
    <p:extLst>
      <p:ext uri="{BB962C8B-B14F-4D97-AF65-F5344CB8AC3E}">
        <p14:creationId xmlns:p14="http://schemas.microsoft.com/office/powerpoint/2010/main" val="230575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3824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23021" y="6223828"/>
            <a:ext cx="2329074" cy="365125"/>
          </a:xfrm>
          <a:prstGeom prst="rect">
            <a:avLst/>
          </a:prstGeom>
        </p:spPr>
        <p:txBody>
          <a:bodyPr vert="horz" lIns="91440" tIns="45720" rIns="91440" bIns="45720" rtlCol="0" anchor="ctr"/>
          <a:lstStyle>
            <a:lvl1pPr algn="l">
              <a:defRPr sz="1200" i="0">
                <a:solidFill>
                  <a:schemeClr val="tx1"/>
                </a:solidFill>
                <a:latin typeface="Gill Sans MT" panose="020B0502020104020203" pitchFamily="34" charset="0"/>
              </a:defRPr>
            </a:lvl1pPr>
          </a:lstStyle>
          <a:p>
            <a:fld id="{89E7561E-234D-4B3F-BD06-6CCA0D2584EA}" type="datetimeFigureOut">
              <a:rPr lang="en-US" smtClean="0"/>
              <a:pPr/>
              <a:t>12/10/2025</a:t>
            </a:fld>
            <a:endParaRPr lang="en-US" dirty="0"/>
          </a:p>
        </p:txBody>
      </p:sp>
      <p:sp>
        <p:nvSpPr>
          <p:cNvPr id="12" name="TextBox 11">
            <a:extLst>
              <a:ext uri="{FF2B5EF4-FFF2-40B4-BE49-F238E27FC236}">
                <a16:creationId xmlns:a16="http://schemas.microsoft.com/office/drawing/2014/main" id="{19FE7386-A4CC-46C3-9571-9F214805D56E}"/>
              </a:ext>
            </a:extLst>
          </p:cNvPr>
          <p:cNvSpPr txBox="1"/>
          <p:nvPr userDrawn="1"/>
        </p:nvSpPr>
        <p:spPr>
          <a:xfrm>
            <a:off x="2743976" y="6220390"/>
            <a:ext cx="733198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i="0" dirty="0">
                <a:latin typeface="Gill Sans MT" panose="020B0502020104020203" pitchFamily="34" charset="0"/>
              </a:rPr>
              <a:t>TRSA • 1800 DIAGONAL ROAD, SUITE 200, ALEXANDRIA, VA 22314 • 877-770-9274 • TRSA.ORG</a:t>
            </a:r>
          </a:p>
        </p:txBody>
      </p:sp>
      <p:pic>
        <p:nvPicPr>
          <p:cNvPr id="6" name="Picture 5">
            <a:extLst>
              <a:ext uri="{FF2B5EF4-FFF2-40B4-BE49-F238E27FC236}">
                <a16:creationId xmlns:a16="http://schemas.microsoft.com/office/drawing/2014/main" id="{7934AB70-3915-4BBF-A1F0-889E916722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4560" y="5881601"/>
            <a:ext cx="1467196" cy="733598"/>
          </a:xfrm>
          <a:prstGeom prst="rect">
            <a:avLst/>
          </a:prstGeom>
        </p:spPr>
      </p:pic>
    </p:spTree>
    <p:extLst>
      <p:ext uri="{BB962C8B-B14F-4D97-AF65-F5344CB8AC3E}">
        <p14:creationId xmlns:p14="http://schemas.microsoft.com/office/powerpoint/2010/main" val="1188752564"/>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914400" rtl="0" eaLnBrk="1" latinLnBrk="0" hangingPunct="1">
        <a:lnSpc>
          <a:spcPct val="90000"/>
        </a:lnSpc>
        <a:spcBef>
          <a:spcPct val="0"/>
        </a:spcBef>
        <a:buNone/>
        <a:defRPr sz="4400" b="1" kern="1200" cap="none" spc="0">
          <a:ln w="0"/>
          <a:solidFill>
            <a:schemeClr val="tx1"/>
          </a:solidFill>
          <a:effectLst>
            <a:outerShdw blurRad="38100" dist="19050" dir="2700000" algn="tl" rotWithShape="0">
              <a:schemeClr val="dk1">
                <a:alpha val="40000"/>
              </a:schemeClr>
            </a:outerShdw>
          </a:effectLst>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2"/>
          </a:solidFill>
          <a:latin typeface="Gill Sans MT" panose="020B0502020104020203"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2"/>
          </a:solidFill>
          <a:latin typeface="Gill Sans MT" panose="020B0502020104020203"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2"/>
          </a:solidFill>
          <a:latin typeface="Gill Sans MT" panose="020B0502020104020203"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Gill Sans MT" panose="020B0502020104020203"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Gill Sans MT" panose="020B0502020104020203"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D9BE93DF-94FC-4772-BC05-0B4BAB69B41D}" type="datetimeFigureOut">
              <a:rPr lang="en-US" smtClean="0"/>
              <a:t>12/10/2025</a:t>
            </a:fld>
            <a:endParaRPr lang="en-US" dirty="0"/>
          </a:p>
        </p:txBody>
      </p:sp>
      <p:sp>
        <p:nvSpPr>
          <p:cNvPr id="6"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100">
                <a:solidFill>
                  <a:srgbClr val="FFFFFF"/>
                </a:solidFill>
              </a:defRPr>
            </a:lvl1pPr>
          </a:lstStyle>
          <a:p>
            <a:fld id="{7DC1BBB0-96F0-4077-A278-0F3FB5C104D3}"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userDrawn="1"/>
        </p:nvSpPr>
        <p:spPr>
          <a:xfrm>
            <a:off x="1599028" y="6416676"/>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r>
              <a:rPr lang="en-US" sz="800" dirty="0" err="1">
                <a:solidFill>
                  <a:schemeClr val="bg1"/>
                </a:solidFill>
                <a:latin typeface="Arial" pitchFamily="34" charset="0"/>
                <a:cs typeface="Arial" pitchFamily="34" charset="0"/>
              </a:rPr>
              <a:t>tRSA</a:t>
            </a:r>
            <a:r>
              <a:rPr lang="en-US" sz="800" dirty="0">
                <a:solidFill>
                  <a:schemeClr val="bg1"/>
                </a:solidFill>
                <a:latin typeface="Arial" pitchFamily="34" charset="0"/>
                <a:cs typeface="Arial" pitchFamily="34" charset="0"/>
              </a:rPr>
              <a:t> - 1800</a:t>
            </a:r>
            <a:r>
              <a:rPr lang="en-US" sz="800" baseline="0" dirty="0">
                <a:solidFill>
                  <a:schemeClr val="bg1"/>
                </a:solidFill>
                <a:latin typeface="Arial" pitchFamily="34" charset="0"/>
                <a:cs typeface="Arial" pitchFamily="34" charset="0"/>
              </a:rPr>
              <a:t> Diagonal Road, Suite 200, Alexandria, VA 22314 – 877.770.9274 - TRSA.ORG</a:t>
            </a:r>
            <a:endParaRPr lang="en-US" sz="800" dirty="0">
              <a:solidFill>
                <a:schemeClr val="bg1"/>
              </a:solidFill>
              <a:latin typeface="Arial" pitchFamily="34" charset="0"/>
              <a:cs typeface="Arial" pitchFamily="34" charset="0"/>
            </a:endParaRPr>
          </a:p>
        </p:txBody>
      </p:sp>
      <p:sp>
        <p:nvSpPr>
          <p:cNvPr id="12" name="Footer Placeholder 4"/>
          <p:cNvSpPr txBox="1">
            <a:spLocks/>
          </p:cNvSpPr>
          <p:nvPr userDrawn="1"/>
        </p:nvSpPr>
        <p:spPr>
          <a:xfrm>
            <a:off x="1446589" y="76200"/>
            <a:ext cx="975614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cap="all" baseline="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lang="en-US" sz="800" dirty="0">
              <a:latin typeface="Arial" pitchFamily="34" charset="0"/>
              <a:cs typeface="Arial" pitchFamily="34" charset="0"/>
            </a:endParaRPr>
          </a:p>
        </p:txBody>
      </p:sp>
      <p:pic>
        <p:nvPicPr>
          <p:cNvPr id="15" name="Picture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810429" y="5604753"/>
            <a:ext cx="1371957" cy="685800"/>
          </a:xfrm>
          <a:prstGeom prst="rect">
            <a:avLst/>
          </a:prstGeom>
        </p:spPr>
      </p:pic>
    </p:spTree>
    <p:extLst>
      <p:ext uri="{BB962C8B-B14F-4D97-AF65-F5344CB8AC3E}">
        <p14:creationId xmlns:p14="http://schemas.microsoft.com/office/powerpoint/2010/main" val="2734714545"/>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instagram.com/reel/DHoTdmbRDh8/?utm_source=ig_web_copy_link"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dropbox.com/scl/fi/m2h95qcfojabemi3miytq/Respond-by-ADI-Behind-the-Brand.mp4?rlkey=5m14z4q5sbdw9h684no00vr8d&amp;st=3i193bna&amp;dl=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jpg"/><Relationship Id="rId7" Type="http://schemas.openxmlformats.org/officeDocument/2006/relationships/image" Target="../media/image75.jpg"/><Relationship Id="rId12" Type="http://schemas.openxmlformats.org/officeDocument/2006/relationships/image" Target="../media/image80.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png"/><Relationship Id="rId5" Type="http://schemas.openxmlformats.org/officeDocument/2006/relationships/image" Target="../media/image73.jpg"/><Relationship Id="rId10" Type="http://schemas.openxmlformats.org/officeDocument/2006/relationships/image" Target="../media/image78.png"/><Relationship Id="rId4" Type="http://schemas.openxmlformats.org/officeDocument/2006/relationships/image" Target="../media/image72.jpg"/><Relationship Id="rId9" Type="http://schemas.openxmlformats.org/officeDocument/2006/relationships/image" Target="../media/image77.jpeg"/><Relationship Id="rId14" Type="http://schemas.openxmlformats.org/officeDocument/2006/relationships/image" Target="../media/image82.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7.xml"/><Relationship Id="rId7" Type="http://schemas.openxmlformats.org/officeDocument/2006/relationships/hyperlink" Target="https://www.slido.com/support/ppi/how-to-change-the-design"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hyperlink" Target="https://www.slido.com/powerpoint-polling?utm_source=powerpoint&amp;utm_medium=placeholder-slide" TargetMode="External"/><Relationship Id="rId9" Type="http://schemas.openxmlformats.org/officeDocument/2006/relationships/image" Target="../media/image89.sv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6.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8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2.svg"/><Relationship Id="rId11" Type="http://schemas.openxmlformats.org/officeDocument/2006/relationships/image" Target="../media/image88.png"/><Relationship Id="rId5" Type="http://schemas.openxmlformats.org/officeDocument/2006/relationships/image" Target="../media/image91.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87.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3">
            <a:extLst>
              <a:ext uri="{FF2B5EF4-FFF2-40B4-BE49-F238E27FC236}">
                <a16:creationId xmlns:a16="http://schemas.microsoft.com/office/drawing/2014/main" id="{6A919A4A-2A2E-E0CC-291C-E41583FE936B}"/>
              </a:ext>
            </a:extLst>
          </p:cNvPr>
          <p:cNvSpPr txBox="1"/>
          <p:nvPr/>
        </p:nvSpPr>
        <p:spPr>
          <a:xfrm>
            <a:off x="10960114" y="426906"/>
            <a:ext cx="522459" cy="6053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dirty="0"/>
          </a:p>
        </p:txBody>
      </p:sp>
      <p:sp>
        <p:nvSpPr>
          <p:cNvPr id="3" name="Rectangle 2">
            <a:extLst>
              <a:ext uri="{FF2B5EF4-FFF2-40B4-BE49-F238E27FC236}">
                <a16:creationId xmlns:a16="http://schemas.microsoft.com/office/drawing/2014/main" id="{5D4A4409-0A0A-BED0-741D-CCFDFE6C8B24}"/>
              </a:ext>
            </a:extLst>
          </p:cNvPr>
          <p:cNvSpPr/>
          <p:nvPr/>
        </p:nvSpPr>
        <p:spPr>
          <a:xfrm>
            <a:off x="121447" y="2136338"/>
            <a:ext cx="11949105" cy="2585323"/>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TRSA’s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Annual Best of the Best at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Marketing, Sales &amp; Service Summit</a:t>
            </a:r>
          </a:p>
        </p:txBody>
      </p:sp>
    </p:spTree>
    <p:extLst>
      <p:ext uri="{BB962C8B-B14F-4D97-AF65-F5344CB8AC3E}">
        <p14:creationId xmlns:p14="http://schemas.microsoft.com/office/powerpoint/2010/main" val="1737363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7BCBD-35CE-9416-8BCB-81D89037E226}"/>
              </a:ext>
            </a:extLst>
          </p:cNvPr>
          <p:cNvSpPr txBox="1"/>
          <p:nvPr/>
        </p:nvSpPr>
        <p:spPr>
          <a:xfrm>
            <a:off x="2447088" y="4876089"/>
            <a:ext cx="6159260" cy="461665"/>
          </a:xfrm>
          <a:prstGeom prst="rect">
            <a:avLst/>
          </a:prstGeom>
          <a:noFill/>
        </p:spPr>
        <p:txBody>
          <a:bodyPr wrap="square">
            <a:spAutoFit/>
          </a:bodyPr>
          <a:lstStyle/>
          <a:p>
            <a:r>
              <a:rPr lang="en-US" sz="2400" dirty="0">
                <a:hlinkClick r:id="rId2"/>
              </a:rPr>
              <a:t>Alsco Uniforms 76 </a:t>
            </a:r>
            <a:r>
              <a:rPr lang="en-US" sz="2400" dirty="0" err="1">
                <a:hlinkClick r:id="rId2"/>
              </a:rPr>
              <a:t>ers</a:t>
            </a:r>
            <a:r>
              <a:rPr lang="en-US" sz="2400" dirty="0">
                <a:hlinkClick r:id="rId2"/>
              </a:rPr>
              <a:t>  Instagram</a:t>
            </a:r>
            <a:endParaRPr lang="en-US" sz="2400" dirty="0"/>
          </a:p>
        </p:txBody>
      </p:sp>
      <p:pic>
        <p:nvPicPr>
          <p:cNvPr id="8" name="Picture 7" descr="A person in a blue shirt&#10;&#10;AI-generated content may be incorrect.">
            <a:extLst>
              <a:ext uri="{FF2B5EF4-FFF2-40B4-BE49-F238E27FC236}">
                <a16:creationId xmlns:a16="http://schemas.microsoft.com/office/drawing/2014/main" id="{D59FF530-85B8-23D7-203C-8308B6E7C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276" y="801839"/>
            <a:ext cx="8840434" cy="3810532"/>
          </a:xfrm>
          <a:prstGeom prst="rect">
            <a:avLst/>
          </a:prstGeom>
        </p:spPr>
      </p:pic>
    </p:spTree>
    <p:extLst>
      <p:ext uri="{BB962C8B-B14F-4D97-AF65-F5344CB8AC3E}">
        <p14:creationId xmlns:p14="http://schemas.microsoft.com/office/powerpoint/2010/main" val="130781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E4F4CEA-7E10-D0D3-4E71-CD904B8C75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682" y="311149"/>
            <a:ext cx="1911255" cy="1033030"/>
          </a:xfrm>
          <a:prstGeom prst="rect">
            <a:avLst/>
          </a:prstGeom>
        </p:spPr>
      </p:pic>
      <p:sp>
        <p:nvSpPr>
          <p:cNvPr id="5" name="TextBox 4">
            <a:extLst>
              <a:ext uri="{FF2B5EF4-FFF2-40B4-BE49-F238E27FC236}">
                <a16:creationId xmlns:a16="http://schemas.microsoft.com/office/drawing/2014/main" id="{0BDBBFB9-4807-F1D0-D565-6623391A44B1}"/>
              </a:ext>
            </a:extLst>
          </p:cNvPr>
          <p:cNvSpPr txBox="1"/>
          <p:nvPr/>
        </p:nvSpPr>
        <p:spPr>
          <a:xfrm>
            <a:off x="2781557" y="247578"/>
            <a:ext cx="6701051" cy="677108"/>
          </a:xfrm>
          <a:prstGeom prst="rect">
            <a:avLst/>
          </a:prstGeom>
          <a:noFill/>
        </p:spPr>
        <p:txBody>
          <a:bodyPr wrap="square" rtlCol="0">
            <a:spAutoFit/>
          </a:bodyPr>
          <a:lstStyle/>
          <a:p>
            <a:pPr algn="ctr"/>
            <a:r>
              <a:rPr lang="en-US" sz="2000" b="1" dirty="0"/>
              <a:t>Joe Ricci – Louisiana and Texas “Ride Along”</a:t>
            </a:r>
          </a:p>
          <a:p>
            <a:pPr algn="ctr"/>
            <a:r>
              <a:rPr lang="en-US" dirty="0"/>
              <a:t>Trip donated for the TRSA Foundation Silent Auction</a:t>
            </a:r>
          </a:p>
        </p:txBody>
      </p:sp>
      <p:pic>
        <p:nvPicPr>
          <p:cNvPr id="9" name="Picture 8">
            <a:extLst>
              <a:ext uri="{FF2B5EF4-FFF2-40B4-BE49-F238E27FC236}">
                <a16:creationId xmlns:a16="http://schemas.microsoft.com/office/drawing/2014/main" id="{7C110EDF-0D3E-FFBA-382B-19B00D65A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80413">
            <a:off x="1728356" y="1159739"/>
            <a:ext cx="3581400" cy="3873500"/>
          </a:xfrm>
          <a:prstGeom prst="rect">
            <a:avLst/>
          </a:prstGeom>
        </p:spPr>
      </p:pic>
      <p:pic>
        <p:nvPicPr>
          <p:cNvPr id="1026" name="Picture 2">
            <a:extLst>
              <a:ext uri="{FF2B5EF4-FFF2-40B4-BE49-F238E27FC236}">
                <a16:creationId xmlns:a16="http://schemas.microsoft.com/office/drawing/2014/main" id="{00D67A82-6967-1294-A3B0-765045042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68" y="2647309"/>
            <a:ext cx="2484914" cy="378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84493D8-BBA7-9C5D-DB13-0EA554F7C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92971">
            <a:off x="5004379" y="1363519"/>
            <a:ext cx="3568700" cy="3327400"/>
          </a:xfrm>
          <a:prstGeom prst="rect">
            <a:avLst/>
          </a:prstGeom>
        </p:spPr>
      </p:pic>
      <p:pic>
        <p:nvPicPr>
          <p:cNvPr id="7" name="Picture 6">
            <a:extLst>
              <a:ext uri="{FF2B5EF4-FFF2-40B4-BE49-F238E27FC236}">
                <a16:creationId xmlns:a16="http://schemas.microsoft.com/office/drawing/2014/main" id="{14F239F6-F3CF-61CA-B403-FD4CC420C3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77682">
            <a:off x="3888509" y="2923310"/>
            <a:ext cx="3556000" cy="2895600"/>
          </a:xfrm>
          <a:prstGeom prst="rect">
            <a:avLst/>
          </a:prstGeom>
        </p:spPr>
      </p:pic>
      <p:pic>
        <p:nvPicPr>
          <p:cNvPr id="3" name="Tingue BOB Submission_1">
            <a:hlinkClick r:id="" action="ppaction://media"/>
            <a:extLst>
              <a:ext uri="{FF2B5EF4-FFF2-40B4-BE49-F238E27FC236}">
                <a16:creationId xmlns:a16="http://schemas.microsoft.com/office/drawing/2014/main" id="{4BC433F8-E188-2B6A-D542-EC30534DC70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340436" y="3801252"/>
            <a:ext cx="3565525" cy="2005608"/>
          </a:xfrm>
          <a:prstGeom prst="rect">
            <a:avLst/>
          </a:prstGeom>
        </p:spPr>
      </p:pic>
    </p:spTree>
    <p:extLst>
      <p:ext uri="{BB962C8B-B14F-4D97-AF65-F5344CB8AC3E}">
        <p14:creationId xmlns:p14="http://schemas.microsoft.com/office/powerpoint/2010/main" val="37134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1140" y="243841"/>
            <a:ext cx="11724640" cy="6377939"/>
            <a:chOff x="0" y="0"/>
            <a:chExt cx="23449280" cy="12755878"/>
          </a:xfrm>
        </p:grpSpPr>
        <p:sp>
          <p:nvSpPr>
            <p:cNvPr id="3" name="Freeform 3"/>
            <p:cNvSpPr/>
            <p:nvPr/>
          </p:nvSpPr>
          <p:spPr>
            <a:xfrm>
              <a:off x="0" y="0"/>
              <a:ext cx="23449280" cy="12755880"/>
            </a:xfrm>
            <a:custGeom>
              <a:avLst/>
              <a:gdLst/>
              <a:ahLst/>
              <a:cxnLst/>
              <a:rect l="l" t="t" r="r" b="b"/>
              <a:pathLst>
                <a:path w="23449280" h="12755880">
                  <a:moveTo>
                    <a:pt x="0" y="0"/>
                  </a:moveTo>
                  <a:lnTo>
                    <a:pt x="23449280" y="0"/>
                  </a:lnTo>
                  <a:lnTo>
                    <a:pt x="23449280" y="12755880"/>
                  </a:lnTo>
                  <a:lnTo>
                    <a:pt x="0" y="12755880"/>
                  </a:lnTo>
                  <a:close/>
                </a:path>
              </a:pathLst>
            </a:custGeom>
            <a:solidFill>
              <a:srgbClr val="FFFFFF"/>
            </a:solidFill>
          </p:spPr>
          <p:txBody>
            <a:bodyPr/>
            <a:lstStyle/>
            <a:p>
              <a:endParaRPr lang="en-US" sz="1200"/>
            </a:p>
          </p:txBody>
        </p:sp>
      </p:grpSp>
      <p:grpSp>
        <p:nvGrpSpPr>
          <p:cNvPr id="4" name="Group 4"/>
          <p:cNvGrpSpPr>
            <a:grpSpLocks noChangeAspect="1"/>
          </p:cNvGrpSpPr>
          <p:nvPr/>
        </p:nvGrpSpPr>
        <p:grpSpPr>
          <a:xfrm>
            <a:off x="10474560" y="5881602"/>
            <a:ext cx="1467196" cy="733598"/>
            <a:chOff x="0" y="0"/>
            <a:chExt cx="2934392" cy="1467196"/>
          </a:xfrm>
        </p:grpSpPr>
        <p:sp>
          <p:nvSpPr>
            <p:cNvPr id="5" name="Freeform 5"/>
            <p:cNvSpPr/>
            <p:nvPr/>
          </p:nvSpPr>
          <p:spPr>
            <a:xfrm>
              <a:off x="0" y="0"/>
              <a:ext cx="2934335" cy="1467231"/>
            </a:xfrm>
            <a:custGeom>
              <a:avLst/>
              <a:gdLst/>
              <a:ahLst/>
              <a:cxnLst/>
              <a:rect l="l" t="t" r="r" b="b"/>
              <a:pathLst>
                <a:path w="2934335" h="1467231">
                  <a:moveTo>
                    <a:pt x="0" y="0"/>
                  </a:moveTo>
                  <a:lnTo>
                    <a:pt x="2934335" y="0"/>
                  </a:lnTo>
                  <a:lnTo>
                    <a:pt x="2934335" y="1467231"/>
                  </a:lnTo>
                  <a:lnTo>
                    <a:pt x="0" y="1467231"/>
                  </a:lnTo>
                  <a:lnTo>
                    <a:pt x="0" y="0"/>
                  </a:lnTo>
                  <a:close/>
                </a:path>
              </a:pathLst>
            </a:custGeom>
            <a:blipFill>
              <a:blip r:embed="rId3"/>
              <a:stretch>
                <a:fillRect r="-1" b="2"/>
              </a:stretch>
            </a:blipFill>
          </p:spPr>
          <p:txBody>
            <a:bodyPr/>
            <a:lstStyle/>
            <a:p>
              <a:endParaRPr lang="en-US" sz="1200"/>
            </a:p>
          </p:txBody>
        </p:sp>
      </p:grpSp>
      <p:grpSp>
        <p:nvGrpSpPr>
          <p:cNvPr id="6" name="Group 6"/>
          <p:cNvGrpSpPr>
            <a:grpSpLocks noChangeAspect="1"/>
          </p:cNvGrpSpPr>
          <p:nvPr/>
        </p:nvGrpSpPr>
        <p:grpSpPr>
          <a:xfrm>
            <a:off x="8183362" y="1082927"/>
            <a:ext cx="3623229" cy="4692145"/>
            <a:chOff x="0" y="0"/>
            <a:chExt cx="7051186" cy="9131410"/>
          </a:xfrm>
        </p:grpSpPr>
        <p:sp>
          <p:nvSpPr>
            <p:cNvPr id="7" name="Freeform 7" descr="A screenshot of a website  AI-generated content may be incorrect."/>
            <p:cNvSpPr/>
            <p:nvPr/>
          </p:nvSpPr>
          <p:spPr>
            <a:xfrm>
              <a:off x="0" y="0"/>
              <a:ext cx="7051167" cy="9131427"/>
            </a:xfrm>
            <a:custGeom>
              <a:avLst/>
              <a:gdLst/>
              <a:ahLst/>
              <a:cxnLst/>
              <a:rect l="l" t="t" r="r" b="b"/>
              <a:pathLst>
                <a:path w="7051167" h="9131427">
                  <a:moveTo>
                    <a:pt x="0" y="0"/>
                  </a:moveTo>
                  <a:lnTo>
                    <a:pt x="7051167" y="0"/>
                  </a:lnTo>
                  <a:lnTo>
                    <a:pt x="7051167" y="9131427"/>
                  </a:lnTo>
                  <a:lnTo>
                    <a:pt x="0" y="9131427"/>
                  </a:lnTo>
                  <a:lnTo>
                    <a:pt x="0" y="0"/>
                  </a:lnTo>
                  <a:close/>
                </a:path>
              </a:pathLst>
            </a:custGeom>
            <a:blipFill>
              <a:blip r:embed="rId4"/>
              <a:stretch>
                <a:fillRect t="3" r="-3" b="-231238"/>
              </a:stretch>
            </a:blipFill>
          </p:spPr>
          <p:txBody>
            <a:bodyPr/>
            <a:lstStyle/>
            <a:p>
              <a:endParaRPr lang="en-US" sz="1200"/>
            </a:p>
          </p:txBody>
        </p:sp>
      </p:grpSp>
      <p:grpSp>
        <p:nvGrpSpPr>
          <p:cNvPr id="8" name="Group 8"/>
          <p:cNvGrpSpPr>
            <a:grpSpLocks noChangeAspect="1"/>
          </p:cNvGrpSpPr>
          <p:nvPr/>
        </p:nvGrpSpPr>
        <p:grpSpPr>
          <a:xfrm>
            <a:off x="7276095" y="2428363"/>
            <a:ext cx="3430755" cy="2001274"/>
            <a:chOff x="0" y="0"/>
            <a:chExt cx="6861510" cy="4002548"/>
          </a:xfrm>
        </p:grpSpPr>
        <p:sp>
          <p:nvSpPr>
            <p:cNvPr id="9" name="Freeform 9" descr="A person holding a stack of towels  AI-generated content may be incorrect."/>
            <p:cNvSpPr/>
            <p:nvPr/>
          </p:nvSpPr>
          <p:spPr>
            <a:xfrm>
              <a:off x="0" y="0"/>
              <a:ext cx="6861556" cy="4002532"/>
            </a:xfrm>
            <a:custGeom>
              <a:avLst/>
              <a:gdLst/>
              <a:ahLst/>
              <a:cxnLst/>
              <a:rect l="l" t="t" r="r" b="b"/>
              <a:pathLst>
                <a:path w="6861556" h="4002532">
                  <a:moveTo>
                    <a:pt x="0" y="0"/>
                  </a:moveTo>
                  <a:lnTo>
                    <a:pt x="6861556" y="0"/>
                  </a:lnTo>
                  <a:lnTo>
                    <a:pt x="6861556" y="4002532"/>
                  </a:lnTo>
                  <a:lnTo>
                    <a:pt x="0" y="4002532"/>
                  </a:lnTo>
                  <a:lnTo>
                    <a:pt x="0" y="0"/>
                  </a:lnTo>
                  <a:close/>
                </a:path>
              </a:pathLst>
            </a:custGeom>
            <a:blipFill>
              <a:blip r:embed="rId5"/>
              <a:stretch>
                <a:fillRect r="-22"/>
              </a:stretch>
            </a:blipFill>
          </p:spPr>
          <p:txBody>
            <a:bodyPr/>
            <a:lstStyle/>
            <a:p>
              <a:endParaRPr lang="en-US" sz="1200"/>
            </a:p>
          </p:txBody>
        </p:sp>
      </p:grpSp>
      <p:grpSp>
        <p:nvGrpSpPr>
          <p:cNvPr id="10" name="Group 10"/>
          <p:cNvGrpSpPr/>
          <p:nvPr/>
        </p:nvGrpSpPr>
        <p:grpSpPr>
          <a:xfrm>
            <a:off x="410803" y="4420112"/>
            <a:ext cx="6722192" cy="1740425"/>
            <a:chOff x="0" y="0"/>
            <a:chExt cx="13444384" cy="3480850"/>
          </a:xfrm>
        </p:grpSpPr>
        <p:sp>
          <p:nvSpPr>
            <p:cNvPr id="11" name="Freeform 11"/>
            <p:cNvSpPr/>
            <p:nvPr/>
          </p:nvSpPr>
          <p:spPr>
            <a:xfrm>
              <a:off x="19050" y="19050"/>
              <a:ext cx="13406247" cy="3442716"/>
            </a:xfrm>
            <a:custGeom>
              <a:avLst/>
              <a:gdLst/>
              <a:ahLst/>
              <a:cxnLst/>
              <a:rect l="l" t="t" r="r" b="b"/>
              <a:pathLst>
                <a:path w="13406247" h="3442716">
                  <a:moveTo>
                    <a:pt x="0" y="0"/>
                  </a:moveTo>
                  <a:lnTo>
                    <a:pt x="13406247" y="0"/>
                  </a:lnTo>
                  <a:lnTo>
                    <a:pt x="13406247" y="3442716"/>
                  </a:lnTo>
                  <a:lnTo>
                    <a:pt x="0" y="3442716"/>
                  </a:lnTo>
                  <a:close/>
                </a:path>
              </a:pathLst>
            </a:custGeom>
            <a:solidFill>
              <a:srgbClr val="C00000"/>
            </a:solidFill>
          </p:spPr>
          <p:txBody>
            <a:bodyPr/>
            <a:lstStyle/>
            <a:p>
              <a:endParaRPr lang="en-US" sz="1200"/>
            </a:p>
          </p:txBody>
        </p:sp>
        <p:sp>
          <p:nvSpPr>
            <p:cNvPr id="12" name="Freeform 12"/>
            <p:cNvSpPr/>
            <p:nvPr/>
          </p:nvSpPr>
          <p:spPr>
            <a:xfrm>
              <a:off x="0" y="0"/>
              <a:ext cx="13444347" cy="3480816"/>
            </a:xfrm>
            <a:custGeom>
              <a:avLst/>
              <a:gdLst/>
              <a:ahLst/>
              <a:cxnLst/>
              <a:rect l="l" t="t" r="r" b="b"/>
              <a:pathLst>
                <a:path w="13444347" h="3480816">
                  <a:moveTo>
                    <a:pt x="19050" y="0"/>
                  </a:moveTo>
                  <a:lnTo>
                    <a:pt x="13425297" y="0"/>
                  </a:lnTo>
                  <a:cubicBezTo>
                    <a:pt x="13435837" y="0"/>
                    <a:pt x="13444347" y="8509"/>
                    <a:pt x="13444347" y="19050"/>
                  </a:cubicBezTo>
                  <a:lnTo>
                    <a:pt x="13444347" y="3461766"/>
                  </a:lnTo>
                  <a:cubicBezTo>
                    <a:pt x="13444347" y="3472307"/>
                    <a:pt x="13435837" y="3480816"/>
                    <a:pt x="13425297" y="3480816"/>
                  </a:cubicBezTo>
                  <a:lnTo>
                    <a:pt x="19050" y="3480816"/>
                  </a:lnTo>
                  <a:cubicBezTo>
                    <a:pt x="8509" y="3480816"/>
                    <a:pt x="0" y="3472307"/>
                    <a:pt x="0" y="3461766"/>
                  </a:cubicBezTo>
                  <a:lnTo>
                    <a:pt x="0" y="19050"/>
                  </a:lnTo>
                  <a:cubicBezTo>
                    <a:pt x="0" y="8509"/>
                    <a:pt x="8509" y="0"/>
                    <a:pt x="19050" y="0"/>
                  </a:cubicBezTo>
                  <a:moveTo>
                    <a:pt x="19050" y="38100"/>
                  </a:moveTo>
                  <a:lnTo>
                    <a:pt x="19050" y="19050"/>
                  </a:lnTo>
                  <a:lnTo>
                    <a:pt x="38100" y="19050"/>
                  </a:lnTo>
                  <a:lnTo>
                    <a:pt x="38100" y="3461766"/>
                  </a:lnTo>
                  <a:lnTo>
                    <a:pt x="19050" y="3461766"/>
                  </a:lnTo>
                  <a:lnTo>
                    <a:pt x="19050" y="3442716"/>
                  </a:lnTo>
                  <a:lnTo>
                    <a:pt x="13425297" y="3442716"/>
                  </a:lnTo>
                  <a:lnTo>
                    <a:pt x="13425297" y="3461766"/>
                  </a:lnTo>
                  <a:lnTo>
                    <a:pt x="13406247" y="3461766"/>
                  </a:lnTo>
                  <a:lnTo>
                    <a:pt x="13406247" y="19050"/>
                  </a:lnTo>
                  <a:lnTo>
                    <a:pt x="13425297" y="19050"/>
                  </a:lnTo>
                  <a:lnTo>
                    <a:pt x="13425297" y="38100"/>
                  </a:lnTo>
                  <a:lnTo>
                    <a:pt x="19050" y="38100"/>
                  </a:lnTo>
                  <a:close/>
                </a:path>
              </a:pathLst>
            </a:custGeom>
            <a:solidFill>
              <a:srgbClr val="510000"/>
            </a:solidFill>
          </p:spPr>
          <p:txBody>
            <a:bodyPr/>
            <a:lstStyle/>
            <a:p>
              <a:endParaRPr lang="en-US" sz="1200"/>
            </a:p>
          </p:txBody>
        </p:sp>
      </p:grpSp>
      <p:sp>
        <p:nvSpPr>
          <p:cNvPr id="13" name="TextBox 13"/>
          <p:cNvSpPr txBox="1"/>
          <p:nvPr/>
        </p:nvSpPr>
        <p:spPr>
          <a:xfrm>
            <a:off x="1205050" y="5072632"/>
            <a:ext cx="1207913" cy="408766"/>
          </a:xfrm>
          <a:prstGeom prst="rect">
            <a:avLst/>
          </a:prstGeom>
        </p:spPr>
        <p:txBody>
          <a:bodyPr lIns="0" tIns="0" rIns="0" bIns="0" rtlCol="0" anchor="t">
            <a:spAutoFit/>
          </a:bodyPr>
          <a:lstStyle/>
          <a:p>
            <a:pPr algn="ctr">
              <a:lnSpc>
                <a:spcPts val="3360"/>
              </a:lnSpc>
            </a:pPr>
            <a:r>
              <a:rPr lang="en-US" sz="2800" b="1" spc="-3">
                <a:solidFill>
                  <a:srgbClr val="FFFFFF"/>
                </a:solidFill>
                <a:latin typeface="PT Sans Bold"/>
                <a:ea typeface="PT Sans Bold"/>
                <a:cs typeface="PT Sans Bold"/>
                <a:sym typeface="PT Sans Bold"/>
              </a:rPr>
              <a:t>+300% </a:t>
            </a:r>
          </a:p>
        </p:txBody>
      </p:sp>
      <p:sp>
        <p:nvSpPr>
          <p:cNvPr id="14" name="TextBox 14"/>
          <p:cNvSpPr txBox="1"/>
          <p:nvPr/>
        </p:nvSpPr>
        <p:spPr>
          <a:xfrm>
            <a:off x="3211482" y="5072632"/>
            <a:ext cx="1207913" cy="408766"/>
          </a:xfrm>
          <a:prstGeom prst="rect">
            <a:avLst/>
          </a:prstGeom>
        </p:spPr>
        <p:txBody>
          <a:bodyPr lIns="0" tIns="0" rIns="0" bIns="0" rtlCol="0" anchor="t">
            <a:spAutoFit/>
          </a:bodyPr>
          <a:lstStyle/>
          <a:p>
            <a:pPr algn="ctr">
              <a:lnSpc>
                <a:spcPts val="3360"/>
              </a:lnSpc>
            </a:pPr>
            <a:r>
              <a:rPr lang="en-US" sz="2800" b="1" spc="-3">
                <a:solidFill>
                  <a:srgbClr val="FFFFFF"/>
                </a:solidFill>
                <a:latin typeface="PT Sans Bold"/>
                <a:ea typeface="PT Sans Bold"/>
                <a:cs typeface="PT Sans Bold"/>
                <a:sym typeface="PT Sans Bold"/>
              </a:rPr>
              <a:t>700+</a:t>
            </a:r>
          </a:p>
        </p:txBody>
      </p:sp>
      <p:grpSp>
        <p:nvGrpSpPr>
          <p:cNvPr id="15" name="Group 15"/>
          <p:cNvGrpSpPr>
            <a:grpSpLocks noChangeAspect="1"/>
          </p:cNvGrpSpPr>
          <p:nvPr/>
        </p:nvGrpSpPr>
        <p:grpSpPr>
          <a:xfrm>
            <a:off x="1596990" y="4614303"/>
            <a:ext cx="424032" cy="424032"/>
            <a:chOff x="0" y="0"/>
            <a:chExt cx="848064" cy="848064"/>
          </a:xfrm>
        </p:grpSpPr>
        <p:sp>
          <p:nvSpPr>
            <p:cNvPr id="16" name="Freeform 16" descr="Upward trend with solid fill"/>
            <p:cNvSpPr/>
            <p:nvPr/>
          </p:nvSpPr>
          <p:spPr>
            <a:xfrm>
              <a:off x="0" y="0"/>
              <a:ext cx="848106" cy="848106"/>
            </a:xfrm>
            <a:custGeom>
              <a:avLst/>
              <a:gdLst/>
              <a:ahLst/>
              <a:cxnLst/>
              <a:rect l="l" t="t" r="r" b="b"/>
              <a:pathLst>
                <a:path w="848106" h="848106">
                  <a:moveTo>
                    <a:pt x="0" y="0"/>
                  </a:moveTo>
                  <a:lnTo>
                    <a:pt x="848106" y="0"/>
                  </a:lnTo>
                  <a:lnTo>
                    <a:pt x="848106" y="848106"/>
                  </a:lnTo>
                  <a:lnTo>
                    <a:pt x="0" y="848106"/>
                  </a:lnTo>
                  <a:lnTo>
                    <a:pt x="0" y="0"/>
                  </a:lnTo>
                  <a:close/>
                </a:path>
              </a:pathLst>
            </a:custGeom>
            <a:blipFill>
              <a:blip r:embed="rId6"/>
              <a:stretch>
                <a:fillRect r="4" b="4"/>
              </a:stretch>
            </a:blipFill>
          </p:spPr>
          <p:txBody>
            <a:bodyPr/>
            <a:lstStyle/>
            <a:p>
              <a:endParaRPr lang="en-US" sz="1200"/>
            </a:p>
          </p:txBody>
        </p:sp>
      </p:grpSp>
      <p:grpSp>
        <p:nvGrpSpPr>
          <p:cNvPr id="17" name="Group 17"/>
          <p:cNvGrpSpPr>
            <a:grpSpLocks noChangeAspect="1"/>
          </p:cNvGrpSpPr>
          <p:nvPr/>
        </p:nvGrpSpPr>
        <p:grpSpPr>
          <a:xfrm>
            <a:off x="3584606" y="4578114"/>
            <a:ext cx="461665" cy="461665"/>
            <a:chOff x="0" y="0"/>
            <a:chExt cx="923330" cy="923330"/>
          </a:xfrm>
        </p:grpSpPr>
        <p:sp>
          <p:nvSpPr>
            <p:cNvPr id="18" name="Freeform 18" descr="Web design with solid fill"/>
            <p:cNvSpPr/>
            <p:nvPr/>
          </p:nvSpPr>
          <p:spPr>
            <a:xfrm>
              <a:off x="0" y="0"/>
              <a:ext cx="923290" cy="923290"/>
            </a:xfrm>
            <a:custGeom>
              <a:avLst/>
              <a:gdLst/>
              <a:ahLst/>
              <a:cxnLst/>
              <a:rect l="l" t="t" r="r" b="b"/>
              <a:pathLst>
                <a:path w="923290" h="923290">
                  <a:moveTo>
                    <a:pt x="0" y="0"/>
                  </a:moveTo>
                  <a:lnTo>
                    <a:pt x="923290" y="0"/>
                  </a:lnTo>
                  <a:lnTo>
                    <a:pt x="923290" y="923290"/>
                  </a:lnTo>
                  <a:lnTo>
                    <a:pt x="0" y="923290"/>
                  </a:lnTo>
                  <a:lnTo>
                    <a:pt x="0" y="0"/>
                  </a:lnTo>
                  <a:close/>
                </a:path>
              </a:pathLst>
            </a:custGeom>
            <a:blipFill>
              <a:blip r:embed="rId7"/>
              <a:stretch>
                <a:fillRect r="-4" b="-4"/>
              </a:stretch>
            </a:blipFill>
          </p:spPr>
          <p:txBody>
            <a:bodyPr/>
            <a:lstStyle/>
            <a:p>
              <a:endParaRPr lang="en-US" sz="1200"/>
            </a:p>
          </p:txBody>
        </p:sp>
      </p:grpSp>
      <p:sp>
        <p:nvSpPr>
          <p:cNvPr id="19" name="Freeform 19"/>
          <p:cNvSpPr/>
          <p:nvPr/>
        </p:nvSpPr>
        <p:spPr>
          <a:xfrm>
            <a:off x="5627226" y="4614303"/>
            <a:ext cx="389288" cy="389288"/>
          </a:xfrm>
          <a:custGeom>
            <a:avLst/>
            <a:gdLst/>
            <a:ahLst/>
            <a:cxnLst/>
            <a:rect l="l" t="t" r="r" b="b"/>
            <a:pathLst>
              <a:path w="583932" h="583932">
                <a:moveTo>
                  <a:pt x="0" y="0"/>
                </a:moveTo>
                <a:lnTo>
                  <a:pt x="583932" y="0"/>
                </a:lnTo>
                <a:lnTo>
                  <a:pt x="583932" y="583932"/>
                </a:lnTo>
                <a:lnTo>
                  <a:pt x="0" y="583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0" name="TextBox 20"/>
          <p:cNvSpPr txBox="1"/>
          <p:nvPr/>
        </p:nvSpPr>
        <p:spPr>
          <a:xfrm>
            <a:off x="5217914" y="5077599"/>
            <a:ext cx="1207913" cy="408766"/>
          </a:xfrm>
          <a:prstGeom prst="rect">
            <a:avLst/>
          </a:prstGeom>
        </p:spPr>
        <p:txBody>
          <a:bodyPr lIns="0" tIns="0" rIns="0" bIns="0" rtlCol="0" anchor="t">
            <a:spAutoFit/>
          </a:bodyPr>
          <a:lstStyle/>
          <a:p>
            <a:pPr algn="ctr">
              <a:lnSpc>
                <a:spcPts val="3360"/>
              </a:lnSpc>
            </a:pPr>
            <a:r>
              <a:rPr lang="en-US" sz="2800" b="1" spc="-3">
                <a:solidFill>
                  <a:srgbClr val="FFFFFF"/>
                </a:solidFill>
                <a:latin typeface="PT Sans Bold"/>
                <a:ea typeface="PT Sans Bold"/>
                <a:cs typeface="PT Sans Bold"/>
                <a:sym typeface="PT Sans Bold"/>
              </a:rPr>
              <a:t>500+</a:t>
            </a:r>
          </a:p>
        </p:txBody>
      </p:sp>
      <p:sp>
        <p:nvSpPr>
          <p:cNvPr id="21" name="TextBox 21"/>
          <p:cNvSpPr txBox="1"/>
          <p:nvPr/>
        </p:nvSpPr>
        <p:spPr>
          <a:xfrm>
            <a:off x="2804926" y="6225457"/>
            <a:ext cx="7210085" cy="179536"/>
          </a:xfrm>
          <a:prstGeom prst="rect">
            <a:avLst/>
          </a:prstGeom>
        </p:spPr>
        <p:txBody>
          <a:bodyPr lIns="0" tIns="0" rIns="0" bIns="0" rtlCol="0" anchor="t">
            <a:spAutoFit/>
          </a:bodyPr>
          <a:lstStyle/>
          <a:p>
            <a:pPr algn="ctr">
              <a:lnSpc>
                <a:spcPts val="1440"/>
              </a:lnSpc>
            </a:pPr>
            <a:r>
              <a:rPr lang="en-US" sz="1200">
                <a:solidFill>
                  <a:srgbClr val="000000"/>
                </a:solidFill>
                <a:latin typeface="Gill Sans Light"/>
                <a:ea typeface="Gill Sans Light"/>
                <a:cs typeface="Gill Sans Light"/>
                <a:sym typeface="Gill Sans Light"/>
              </a:rPr>
              <a:t>TRSA • 1800 DIAGONAL ROAD, SUITE 200, ALEXANDRIA, VA 22314 • 877-770-9274 • TRSA.ORG</a:t>
            </a:r>
          </a:p>
        </p:txBody>
      </p:sp>
      <p:sp>
        <p:nvSpPr>
          <p:cNvPr id="22" name="TextBox 22"/>
          <p:cNvSpPr txBox="1"/>
          <p:nvPr/>
        </p:nvSpPr>
        <p:spPr>
          <a:xfrm>
            <a:off x="481279" y="574785"/>
            <a:ext cx="8520295" cy="974626"/>
          </a:xfrm>
          <a:prstGeom prst="rect">
            <a:avLst/>
          </a:prstGeom>
        </p:spPr>
        <p:txBody>
          <a:bodyPr lIns="0" tIns="0" rIns="0" bIns="0" rtlCol="0" anchor="t">
            <a:spAutoFit/>
          </a:bodyPr>
          <a:lstStyle/>
          <a:p>
            <a:pPr>
              <a:lnSpc>
                <a:spcPts val="3840"/>
              </a:lnSpc>
            </a:pPr>
            <a:r>
              <a:rPr lang="en-US" sz="3200" b="1" spc="-4">
                <a:solidFill>
                  <a:srgbClr val="000000"/>
                </a:solidFill>
                <a:latin typeface="PT Sans Bold"/>
                <a:ea typeface="PT Sans Bold"/>
                <a:cs typeface="PT Sans Bold"/>
                <a:sym typeface="PT Sans Bold"/>
              </a:rPr>
              <a:t>WHLA Hospitality Linen Campaign: </a:t>
            </a:r>
          </a:p>
          <a:p>
            <a:pPr>
              <a:lnSpc>
                <a:spcPts val="3840"/>
              </a:lnSpc>
            </a:pPr>
            <a:r>
              <a:rPr lang="en-US" sz="3200" b="1" spc="-4">
                <a:solidFill>
                  <a:srgbClr val="000000"/>
                </a:solidFill>
                <a:latin typeface="PT Sans Bold"/>
                <a:ea typeface="PT Sans Bold"/>
                <a:cs typeface="PT Sans Bold"/>
                <a:sym typeface="PT Sans Bold"/>
              </a:rPr>
              <a:t>Simplifying Operations for Wisconsin Hotels</a:t>
            </a:r>
          </a:p>
        </p:txBody>
      </p:sp>
      <p:sp>
        <p:nvSpPr>
          <p:cNvPr id="23" name="TextBox 23"/>
          <p:cNvSpPr txBox="1"/>
          <p:nvPr/>
        </p:nvSpPr>
        <p:spPr>
          <a:xfrm>
            <a:off x="481278" y="1591070"/>
            <a:ext cx="6581242" cy="2745752"/>
          </a:xfrm>
          <a:prstGeom prst="rect">
            <a:avLst/>
          </a:prstGeom>
        </p:spPr>
        <p:txBody>
          <a:bodyPr lIns="0" tIns="0" rIns="0" bIns="0" rtlCol="0" anchor="t">
            <a:spAutoFit/>
          </a:bodyPr>
          <a:lstStyle/>
          <a:p>
            <a:pPr>
              <a:lnSpc>
                <a:spcPts val="2160"/>
              </a:lnSpc>
            </a:pPr>
            <a:r>
              <a:rPr lang="en-US" b="1" spc="-2">
                <a:solidFill>
                  <a:srgbClr val="000000"/>
                </a:solidFill>
                <a:latin typeface="PT Sans Bold"/>
                <a:ea typeface="PT Sans Bold"/>
                <a:cs typeface="PT Sans Bold"/>
                <a:sym typeface="PT Sans Bold"/>
              </a:rPr>
              <a:t>Goal: </a:t>
            </a:r>
          </a:p>
          <a:p>
            <a:pPr>
              <a:lnSpc>
                <a:spcPts val="2160"/>
              </a:lnSpc>
            </a:pPr>
            <a:r>
              <a:rPr lang="en-US" spc="-2">
                <a:solidFill>
                  <a:srgbClr val="000000"/>
                </a:solidFill>
                <a:latin typeface="PT Sans"/>
                <a:ea typeface="PT Sans"/>
                <a:cs typeface="PT Sans"/>
                <a:sym typeface="PT Sans"/>
              </a:rPr>
              <a:t>Increase visibility and leads for Gunderson Linen’s hospitality division by reaching hotel &amp; lodging GMs through WHLA’s digital network.</a:t>
            </a:r>
          </a:p>
          <a:p>
            <a:pPr>
              <a:lnSpc>
                <a:spcPts val="1680"/>
              </a:lnSpc>
            </a:pPr>
            <a:endParaRPr lang="en-US" spc="-2">
              <a:solidFill>
                <a:srgbClr val="000000"/>
              </a:solidFill>
              <a:latin typeface="PT Sans"/>
              <a:ea typeface="PT Sans"/>
              <a:cs typeface="PT Sans"/>
              <a:sym typeface="PT Sans"/>
            </a:endParaRPr>
          </a:p>
          <a:p>
            <a:pPr>
              <a:lnSpc>
                <a:spcPts val="2160"/>
              </a:lnSpc>
            </a:pPr>
            <a:r>
              <a:rPr lang="en-US" b="1" spc="-2">
                <a:solidFill>
                  <a:srgbClr val="000000"/>
                </a:solidFill>
                <a:latin typeface="PT Sans Bold"/>
                <a:ea typeface="PT Sans Bold"/>
                <a:cs typeface="PT Sans Bold"/>
                <a:sym typeface="PT Sans Bold"/>
              </a:rPr>
              <a:t>Strategy:</a:t>
            </a:r>
          </a:p>
          <a:p>
            <a:pPr>
              <a:lnSpc>
                <a:spcPts val="2160"/>
              </a:lnSpc>
            </a:pPr>
            <a:r>
              <a:rPr lang="en-US" spc="-2">
                <a:solidFill>
                  <a:srgbClr val="000000"/>
                </a:solidFill>
                <a:latin typeface="PT Sans"/>
                <a:ea typeface="PT Sans"/>
                <a:cs typeface="PT Sans"/>
                <a:sym typeface="PT Sans"/>
              </a:rPr>
              <a:t>3-month WHLA newsletter campaign testing message and creative themes - from ‘Get your free linen cost analysis’ to ‘Start saving on linens’ - to drive traffic and conversions on a dedicated landing page.</a:t>
            </a:r>
          </a:p>
        </p:txBody>
      </p:sp>
      <p:sp>
        <p:nvSpPr>
          <p:cNvPr id="24" name="TextBox 24"/>
          <p:cNvSpPr txBox="1"/>
          <p:nvPr/>
        </p:nvSpPr>
        <p:spPr>
          <a:xfrm>
            <a:off x="8341948" y="5919869"/>
            <a:ext cx="1496847" cy="166712"/>
          </a:xfrm>
          <a:prstGeom prst="rect">
            <a:avLst/>
          </a:prstGeom>
        </p:spPr>
        <p:txBody>
          <a:bodyPr lIns="0" tIns="0" rIns="0" bIns="0" rtlCol="0" anchor="t">
            <a:spAutoFit/>
          </a:bodyPr>
          <a:lstStyle/>
          <a:p>
            <a:pPr>
              <a:lnSpc>
                <a:spcPts val="1320"/>
              </a:lnSpc>
            </a:pPr>
            <a:r>
              <a:rPr lang="en-US" sz="1100" b="1" spc="-1">
                <a:solidFill>
                  <a:srgbClr val="000000"/>
                </a:solidFill>
                <a:latin typeface="PT Sans Bold"/>
                <a:ea typeface="PT Sans Bold"/>
                <a:cs typeface="PT Sans Bold"/>
                <a:sym typeface="PT Sans Bold"/>
              </a:rPr>
              <a:t>Landing Page</a:t>
            </a:r>
          </a:p>
        </p:txBody>
      </p:sp>
      <p:sp>
        <p:nvSpPr>
          <p:cNvPr id="25" name="TextBox 25"/>
          <p:cNvSpPr txBox="1"/>
          <p:nvPr/>
        </p:nvSpPr>
        <p:spPr>
          <a:xfrm>
            <a:off x="7337046" y="4460105"/>
            <a:ext cx="1496847" cy="333425"/>
          </a:xfrm>
          <a:prstGeom prst="rect">
            <a:avLst/>
          </a:prstGeom>
        </p:spPr>
        <p:txBody>
          <a:bodyPr lIns="0" tIns="0" rIns="0" bIns="0" rtlCol="0" anchor="t">
            <a:spAutoFit/>
          </a:bodyPr>
          <a:lstStyle/>
          <a:p>
            <a:pPr>
              <a:lnSpc>
                <a:spcPts val="1320"/>
              </a:lnSpc>
            </a:pPr>
            <a:r>
              <a:rPr lang="en-US" sz="1100" b="1" spc="-1">
                <a:solidFill>
                  <a:srgbClr val="000000"/>
                </a:solidFill>
                <a:latin typeface="PT Sans Bold"/>
                <a:ea typeface="PT Sans Bold"/>
                <a:cs typeface="PT Sans Bold"/>
                <a:sym typeface="PT Sans Bold"/>
              </a:rPr>
              <a:t>Newsletter</a:t>
            </a:r>
          </a:p>
          <a:p>
            <a:pPr>
              <a:lnSpc>
                <a:spcPts val="1320"/>
              </a:lnSpc>
            </a:pPr>
            <a:r>
              <a:rPr lang="en-US" sz="1100" b="1" spc="-1">
                <a:solidFill>
                  <a:srgbClr val="000000"/>
                </a:solidFill>
                <a:latin typeface="PT Sans Bold"/>
                <a:ea typeface="PT Sans Bold"/>
                <a:cs typeface="PT Sans Bold"/>
                <a:sym typeface="PT Sans Bold"/>
              </a:rPr>
              <a:t>Banner</a:t>
            </a:r>
          </a:p>
        </p:txBody>
      </p:sp>
      <p:sp>
        <p:nvSpPr>
          <p:cNvPr id="26" name="TextBox 26"/>
          <p:cNvSpPr txBox="1"/>
          <p:nvPr/>
        </p:nvSpPr>
        <p:spPr>
          <a:xfrm>
            <a:off x="481278" y="4460104"/>
            <a:ext cx="1035946" cy="264175"/>
          </a:xfrm>
          <a:prstGeom prst="rect">
            <a:avLst/>
          </a:prstGeom>
        </p:spPr>
        <p:txBody>
          <a:bodyPr lIns="0" tIns="0" rIns="0" bIns="0" rtlCol="0" anchor="t">
            <a:spAutoFit/>
          </a:bodyPr>
          <a:lstStyle/>
          <a:p>
            <a:pPr>
              <a:lnSpc>
                <a:spcPts val="2160"/>
              </a:lnSpc>
            </a:pPr>
            <a:r>
              <a:rPr lang="en-US" b="1" spc="-2">
                <a:solidFill>
                  <a:srgbClr val="FFFFFF"/>
                </a:solidFill>
                <a:latin typeface="PT Sans Bold"/>
                <a:ea typeface="PT Sans Bold"/>
                <a:cs typeface="PT Sans Bold"/>
                <a:sym typeface="PT Sans Bold"/>
              </a:rPr>
              <a:t>Results:</a:t>
            </a:r>
          </a:p>
        </p:txBody>
      </p:sp>
      <p:sp>
        <p:nvSpPr>
          <p:cNvPr id="27" name="TextBox 27"/>
          <p:cNvSpPr txBox="1"/>
          <p:nvPr/>
        </p:nvSpPr>
        <p:spPr>
          <a:xfrm>
            <a:off x="918182" y="5595852"/>
            <a:ext cx="1781648" cy="359073"/>
          </a:xfrm>
          <a:prstGeom prst="rect">
            <a:avLst/>
          </a:prstGeom>
        </p:spPr>
        <p:txBody>
          <a:bodyPr lIns="0" tIns="0" rIns="0" bIns="0" rtlCol="0" anchor="t">
            <a:spAutoFit/>
          </a:bodyPr>
          <a:lstStyle/>
          <a:p>
            <a:pPr algn="ctr">
              <a:lnSpc>
                <a:spcPts val="1440"/>
              </a:lnSpc>
            </a:pPr>
            <a:r>
              <a:rPr lang="en-US" sz="1200" spc="-1">
                <a:solidFill>
                  <a:srgbClr val="FFFFFF"/>
                </a:solidFill>
                <a:latin typeface="PT Sans"/>
                <a:ea typeface="PT Sans"/>
                <a:cs typeface="PT Sans"/>
                <a:sym typeface="PT Sans"/>
              </a:rPr>
              <a:t>Increase in conversion rate. (0.5% to 2%)</a:t>
            </a:r>
          </a:p>
        </p:txBody>
      </p:sp>
      <p:sp>
        <p:nvSpPr>
          <p:cNvPr id="28" name="TextBox 28"/>
          <p:cNvSpPr txBox="1"/>
          <p:nvPr/>
        </p:nvSpPr>
        <p:spPr>
          <a:xfrm>
            <a:off x="2924614" y="5595852"/>
            <a:ext cx="1781648" cy="179536"/>
          </a:xfrm>
          <a:prstGeom prst="rect">
            <a:avLst/>
          </a:prstGeom>
        </p:spPr>
        <p:txBody>
          <a:bodyPr lIns="0" tIns="0" rIns="0" bIns="0" rtlCol="0" anchor="t">
            <a:spAutoFit/>
          </a:bodyPr>
          <a:lstStyle/>
          <a:p>
            <a:pPr algn="ctr">
              <a:lnSpc>
                <a:spcPts val="1440"/>
              </a:lnSpc>
            </a:pPr>
            <a:r>
              <a:rPr lang="en-US" sz="1200" spc="-1">
                <a:solidFill>
                  <a:srgbClr val="FFFFFF"/>
                </a:solidFill>
                <a:latin typeface="PT Sans"/>
                <a:ea typeface="PT Sans"/>
                <a:cs typeface="PT Sans"/>
                <a:sym typeface="PT Sans"/>
              </a:rPr>
              <a:t>Landing page visits</a:t>
            </a:r>
          </a:p>
        </p:txBody>
      </p:sp>
      <p:sp>
        <p:nvSpPr>
          <p:cNvPr id="29" name="TextBox 29"/>
          <p:cNvSpPr txBox="1"/>
          <p:nvPr/>
        </p:nvSpPr>
        <p:spPr>
          <a:xfrm>
            <a:off x="4931046" y="5595852"/>
            <a:ext cx="1781648" cy="359073"/>
          </a:xfrm>
          <a:prstGeom prst="rect">
            <a:avLst/>
          </a:prstGeom>
        </p:spPr>
        <p:txBody>
          <a:bodyPr lIns="0" tIns="0" rIns="0" bIns="0" rtlCol="0" anchor="t">
            <a:spAutoFit/>
          </a:bodyPr>
          <a:lstStyle/>
          <a:p>
            <a:pPr algn="ctr">
              <a:lnSpc>
                <a:spcPts val="1440"/>
              </a:lnSpc>
            </a:pPr>
            <a:r>
              <a:rPr lang="en-US" sz="1200" spc="-1">
                <a:solidFill>
                  <a:srgbClr val="FFFFFF"/>
                </a:solidFill>
                <a:latin typeface="PT Sans"/>
                <a:ea typeface="PT Sans"/>
                <a:cs typeface="PT Sans"/>
                <a:sym typeface="PT Sans"/>
              </a:rPr>
              <a:t>Impressions in Google Search Results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FF94B17-B087-E247-1A67-87D83E9BE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95" y="426906"/>
            <a:ext cx="3023029" cy="202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3">
            <a:extLst>
              <a:ext uri="{FF2B5EF4-FFF2-40B4-BE49-F238E27FC236}">
                <a16:creationId xmlns:a16="http://schemas.microsoft.com/office/drawing/2014/main" id="{6A919A4A-2A2E-E0CC-291C-E41583FE936B}"/>
              </a:ext>
            </a:extLst>
          </p:cNvPr>
          <p:cNvSpPr txBox="1"/>
          <p:nvPr/>
        </p:nvSpPr>
        <p:spPr>
          <a:xfrm>
            <a:off x="10960114" y="426906"/>
            <a:ext cx="522459" cy="6053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dirty="0"/>
          </a:p>
        </p:txBody>
      </p:sp>
      <p:sp>
        <p:nvSpPr>
          <p:cNvPr id="24" name="TextBox 23">
            <a:extLst>
              <a:ext uri="{FF2B5EF4-FFF2-40B4-BE49-F238E27FC236}">
                <a16:creationId xmlns:a16="http://schemas.microsoft.com/office/drawing/2014/main" id="{248A8B7D-D7F4-263E-3AA7-326560F1D92F}"/>
              </a:ext>
            </a:extLst>
          </p:cNvPr>
          <p:cNvSpPr txBox="1"/>
          <p:nvPr/>
        </p:nvSpPr>
        <p:spPr>
          <a:xfrm>
            <a:off x="4906573" y="631810"/>
            <a:ext cx="5830057" cy="515526"/>
          </a:xfrm>
          <a:prstGeom prst="rect">
            <a:avLst/>
          </a:prstGeom>
          <a:noFill/>
        </p:spPr>
        <p:txBody>
          <a:bodyPr wrap="square">
            <a:spAutoFit/>
          </a:bodyPr>
          <a:lstStyle/>
          <a:p>
            <a:pPr algn="ctr">
              <a:lnSpc>
                <a:spcPts val="3323"/>
              </a:lnSpc>
            </a:pPr>
            <a:r>
              <a:rPr lang="en-US" sz="2800" b="1" dirty="0">
                <a:solidFill>
                  <a:srgbClr val="1C4D41"/>
                </a:solidFill>
                <a:effectLst>
                  <a:outerShdw blurRad="38100" dist="38100" dir="2700000" algn="tl">
                    <a:srgbClr val="000000">
                      <a:alpha val="43137"/>
                    </a:srgbClr>
                  </a:outerShdw>
                </a:effectLst>
                <a:latin typeface="Söhne Medium"/>
                <a:ea typeface="Söhne Medium"/>
                <a:cs typeface="Söhne Medium"/>
                <a:sym typeface="Söhne Medium"/>
              </a:rPr>
              <a:t>Cheat Code for Commercial Laundry </a:t>
            </a:r>
          </a:p>
        </p:txBody>
      </p:sp>
      <p:sp>
        <p:nvSpPr>
          <p:cNvPr id="26" name="TextBox 25">
            <a:extLst>
              <a:ext uri="{FF2B5EF4-FFF2-40B4-BE49-F238E27FC236}">
                <a16:creationId xmlns:a16="http://schemas.microsoft.com/office/drawing/2014/main" id="{2DB6AD43-7611-8332-C0F2-1C2E24ACFC02}"/>
              </a:ext>
            </a:extLst>
          </p:cNvPr>
          <p:cNvSpPr txBox="1"/>
          <p:nvPr/>
        </p:nvSpPr>
        <p:spPr>
          <a:xfrm>
            <a:off x="509306" y="2641949"/>
            <a:ext cx="6158167" cy="3216265"/>
          </a:xfrm>
          <a:prstGeom prst="rect">
            <a:avLst/>
          </a:prstGeom>
          <a:noFill/>
        </p:spPr>
        <p:txBody>
          <a:bodyPr wrap="square">
            <a:spAutoFit/>
          </a:bodyPr>
          <a:lstStyle/>
          <a:p>
            <a:pPr marL="285750" lvl="0" indent="-285750" defTabSz="914400" eaLnBrk="0" fontAlgn="base" hangingPunct="0">
              <a:spcBef>
                <a:spcPct val="0"/>
              </a:spcBef>
              <a:spcAft>
                <a:spcPct val="0"/>
              </a:spcAft>
              <a:buFont typeface="Arial" panose="020B0604020202020204" pitchFamily="34" charset="0"/>
              <a:buChar char="•"/>
            </a:pPr>
            <a:r>
              <a:rPr lang="en-US" altLang="en-US" sz="1450" b="1" dirty="0">
                <a:solidFill>
                  <a:srgbClr val="1C4D41"/>
                </a:solidFill>
                <a:latin typeface="Söhne"/>
              </a:rPr>
              <a:t>Trend Analysis</a:t>
            </a:r>
            <a:r>
              <a:rPr lang="en-US" altLang="en-US" sz="1450" dirty="0">
                <a:solidFill>
                  <a:srgbClr val="1C4D41"/>
                </a:solidFill>
                <a:latin typeface="Söhne"/>
              </a:rPr>
              <a:t>: The model enables GMs/Owners to observe whether the margin gap between RPP and CPP is shrinking or growing over time.</a:t>
            </a:r>
          </a:p>
          <a:p>
            <a:pPr marL="285750" lvl="0" indent="-285750" defTabSz="914400" eaLnBrk="0" fontAlgn="base" hangingPunct="0">
              <a:spcBef>
                <a:spcPct val="0"/>
              </a:spcBef>
              <a:spcAft>
                <a:spcPct val="0"/>
              </a:spcAft>
              <a:buFont typeface="Arial" panose="020B0604020202020204" pitchFamily="34" charset="0"/>
              <a:buChar char="•"/>
            </a:pPr>
            <a:r>
              <a:rPr lang="en-US" altLang="en-US" sz="1450" b="1" dirty="0">
                <a:solidFill>
                  <a:srgbClr val="1C4D41"/>
                </a:solidFill>
                <a:latin typeface="Söhne"/>
              </a:rPr>
              <a:t>Decision Impact</a:t>
            </a:r>
            <a:r>
              <a:rPr lang="en-US" altLang="en-US" sz="1450" dirty="0">
                <a:solidFill>
                  <a:srgbClr val="1C4D41"/>
                </a:solidFill>
                <a:latin typeface="Söhne"/>
              </a:rPr>
              <a:t>: It allows users to see how specific business decisions affect both revenue and cost per pound, providing clarity on financial outcomes.</a:t>
            </a:r>
          </a:p>
          <a:p>
            <a:pPr marL="285750" lvl="0" indent="-285750" defTabSz="914400" eaLnBrk="0" fontAlgn="base" hangingPunct="0">
              <a:spcBef>
                <a:spcPct val="0"/>
              </a:spcBef>
              <a:spcAft>
                <a:spcPct val="0"/>
              </a:spcAft>
              <a:buFont typeface="Arial" panose="020B0604020202020204" pitchFamily="34" charset="0"/>
              <a:buChar char="•"/>
            </a:pPr>
            <a:r>
              <a:rPr lang="en-US" altLang="en-US" sz="1450" b="1" dirty="0">
                <a:solidFill>
                  <a:srgbClr val="1C4D41"/>
                </a:solidFill>
                <a:latin typeface="Söhne"/>
              </a:rPr>
              <a:t>Comprehensive Cost Tracking</a:t>
            </a:r>
            <a:r>
              <a:rPr lang="en-US" altLang="en-US" sz="1450" dirty="0">
                <a:solidFill>
                  <a:srgbClr val="1C4D41"/>
                </a:solidFill>
                <a:latin typeface="Söhne"/>
              </a:rPr>
              <a:t>: The system accounts for various cost drivers such as labor, inventory, insurance, and other expenses, ensuring a holistic view of financial performance. </a:t>
            </a:r>
          </a:p>
          <a:p>
            <a:pPr marL="285750" lvl="0" indent="-285750" defTabSz="914400" eaLnBrk="0" fontAlgn="base" hangingPunct="0">
              <a:spcBef>
                <a:spcPct val="0"/>
              </a:spcBef>
              <a:spcAft>
                <a:spcPct val="0"/>
              </a:spcAft>
              <a:buFont typeface="Arial" panose="020B0604020202020204" pitchFamily="34" charset="0"/>
              <a:buChar char="•"/>
            </a:pPr>
            <a:r>
              <a:rPr lang="en-US" altLang="en-US" sz="1450" b="1" dirty="0">
                <a:solidFill>
                  <a:srgbClr val="1C4D41"/>
                </a:solidFill>
                <a:latin typeface="Söhne"/>
              </a:rPr>
              <a:t>Revenue Strategy Evaluation</a:t>
            </a:r>
            <a:r>
              <a:rPr lang="en-US" altLang="en-US" sz="1450" dirty="0">
                <a:solidFill>
                  <a:srgbClr val="1C4D41"/>
                </a:solidFill>
                <a:latin typeface="Söhne"/>
              </a:rPr>
              <a:t>: The model highlights that net price increase strategies, including attrition and new account sales, may not fully offset rising costs, prompting a need for more strategic planning. </a:t>
            </a:r>
          </a:p>
          <a:p>
            <a:pPr marL="285750" lvl="0" indent="-285750" defTabSz="914400" eaLnBrk="0" fontAlgn="base" hangingPunct="0">
              <a:spcBef>
                <a:spcPct val="0"/>
              </a:spcBef>
              <a:spcAft>
                <a:spcPct val="0"/>
              </a:spcAft>
              <a:buFont typeface="Arial" panose="020B0604020202020204" pitchFamily="34" charset="0"/>
              <a:buChar char="•"/>
            </a:pPr>
            <a:r>
              <a:rPr lang="en-US" altLang="en-US" sz="1450" b="1" dirty="0">
                <a:solidFill>
                  <a:srgbClr val="1C4D41"/>
                </a:solidFill>
                <a:latin typeface="Söhne"/>
              </a:rPr>
              <a:t>Data-Driven Insights</a:t>
            </a:r>
            <a:r>
              <a:rPr lang="en-US" altLang="en-US" sz="1450" dirty="0">
                <a:solidFill>
                  <a:srgbClr val="1C4D41"/>
                </a:solidFill>
                <a:latin typeface="Söhne"/>
              </a:rPr>
              <a:t>: By moving beyond gut feel, the forecasting tool supports strategic planning with concrete data, helping Industry Leaders make informed decisions.</a:t>
            </a:r>
          </a:p>
        </p:txBody>
      </p:sp>
      <p:sp>
        <p:nvSpPr>
          <p:cNvPr id="28" name="TextBox 27">
            <a:extLst>
              <a:ext uri="{FF2B5EF4-FFF2-40B4-BE49-F238E27FC236}">
                <a16:creationId xmlns:a16="http://schemas.microsoft.com/office/drawing/2014/main" id="{805FDC4F-B175-F83C-9E32-4AF7C0B45F9F}"/>
              </a:ext>
            </a:extLst>
          </p:cNvPr>
          <p:cNvSpPr txBox="1"/>
          <p:nvPr/>
        </p:nvSpPr>
        <p:spPr>
          <a:xfrm>
            <a:off x="4262755" y="1323935"/>
            <a:ext cx="7287950" cy="954107"/>
          </a:xfrm>
          <a:prstGeom prst="rect">
            <a:avLst/>
          </a:prstGeom>
          <a:noFill/>
        </p:spPr>
        <p:txBody>
          <a:bodyPr wrap="square">
            <a:spAutoFit/>
          </a:bodyPr>
          <a:lstStyle/>
          <a:p>
            <a:pPr algn="ctr">
              <a:buSzPts val="1000"/>
              <a:tabLst>
                <a:tab pos="457200" algn="l"/>
              </a:tabLst>
            </a:pPr>
            <a:r>
              <a:rPr lang="en-US" sz="2800" b="1" dirty="0">
                <a:solidFill>
                  <a:srgbClr val="1C4D41"/>
                </a:solidFill>
                <a:effectLst>
                  <a:outerShdw blurRad="38100" dist="38100" dir="2700000" algn="tl">
                    <a:srgbClr val="000000">
                      <a:alpha val="43137"/>
                    </a:srgbClr>
                  </a:outerShdw>
                </a:effectLst>
                <a:latin typeface="Söhne Medium"/>
              </a:rPr>
              <a:t>Are you growing your revenue per pound at a rate that covers your cost per pound increases? </a:t>
            </a:r>
          </a:p>
        </p:txBody>
      </p:sp>
      <p:pic>
        <p:nvPicPr>
          <p:cNvPr id="33" name="Picture 32">
            <a:extLst>
              <a:ext uri="{FF2B5EF4-FFF2-40B4-BE49-F238E27FC236}">
                <a16:creationId xmlns:a16="http://schemas.microsoft.com/office/drawing/2014/main" id="{EBE24156-B771-A8F2-944D-057B41561EA3}"/>
              </a:ext>
            </a:extLst>
          </p:cNvPr>
          <p:cNvPicPr>
            <a:picLocks noChangeAspect="1"/>
          </p:cNvPicPr>
          <p:nvPr/>
        </p:nvPicPr>
        <p:blipFill>
          <a:blip r:embed="rId3"/>
          <a:srcRect l="1859" t="1639" r="1579"/>
          <a:stretch>
            <a:fillRect/>
          </a:stretch>
        </p:blipFill>
        <p:spPr>
          <a:xfrm>
            <a:off x="6884894" y="2374978"/>
            <a:ext cx="4530444" cy="3483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4546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E55B-1F0C-F078-D9CF-D9346B6F5A43}"/>
              </a:ext>
            </a:extLst>
          </p:cNvPr>
          <p:cNvSpPr>
            <a:spLocks noGrp="1"/>
          </p:cNvSpPr>
          <p:nvPr>
            <p:ph type="title"/>
          </p:nvPr>
        </p:nvSpPr>
        <p:spPr>
          <a:xfrm>
            <a:off x="1143000" y="609600"/>
            <a:ext cx="6693061" cy="1356360"/>
          </a:xfrm>
        </p:spPr>
        <p:txBody>
          <a:bodyPr vert="horz" lIns="91440" tIns="45720" rIns="91440" bIns="45720" rtlCol="0" anchor="ctr">
            <a:normAutofit/>
          </a:bodyPr>
          <a:lstStyle/>
          <a:p>
            <a:r>
              <a:rPr lang="en-US">
                <a:solidFill>
                  <a:schemeClr val="accent1"/>
                </a:solidFill>
              </a:rPr>
              <a:t>American Dawn Inc (ADI)  </a:t>
            </a:r>
          </a:p>
        </p:txBody>
      </p:sp>
      <p:sp>
        <p:nvSpPr>
          <p:cNvPr id="3" name="TextBox 2">
            <a:extLst>
              <a:ext uri="{FF2B5EF4-FFF2-40B4-BE49-F238E27FC236}">
                <a16:creationId xmlns:a16="http://schemas.microsoft.com/office/drawing/2014/main" id="{F954BED9-8BB7-5BCB-8F20-8BD4D6A6E9E0}"/>
              </a:ext>
            </a:extLst>
          </p:cNvPr>
          <p:cNvSpPr txBox="1"/>
          <p:nvPr/>
        </p:nvSpPr>
        <p:spPr>
          <a:xfrm>
            <a:off x="1143000" y="2057400"/>
            <a:ext cx="6693061" cy="4038600"/>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r>
              <a:rPr lang="en-US" b="1" dirty="0"/>
              <a:t>Respond by ADI</a:t>
            </a:r>
          </a:p>
          <a:p>
            <a:pPr indent="-182880" defTabSz="914400">
              <a:lnSpc>
                <a:spcPct val="90000"/>
              </a:lnSpc>
              <a:spcAft>
                <a:spcPts val="600"/>
              </a:spcAft>
              <a:buClr>
                <a:schemeClr val="accent1"/>
              </a:buClr>
              <a:buSzPct val="80000"/>
              <a:buFont typeface="Corbel" pitchFamily="34" charset="0"/>
              <a:buChar char="•"/>
            </a:pPr>
            <a:endParaRPr lang="en-US" dirty="0"/>
          </a:p>
          <a:p>
            <a:pPr indent="-182880" defTabSz="914400">
              <a:lnSpc>
                <a:spcPct val="90000"/>
              </a:lnSpc>
              <a:spcAft>
                <a:spcPts val="600"/>
              </a:spcAft>
              <a:buClr>
                <a:schemeClr val="accent1"/>
              </a:buClr>
              <a:buSzPct val="80000"/>
              <a:buFont typeface="Corbel" pitchFamily="34" charset="0"/>
              <a:buChar char="•"/>
            </a:pPr>
            <a:r>
              <a:rPr lang="en-US" dirty="0"/>
              <a:t>This video is our Brand Story video for Respond by ADI, ADI’s latest product launch – premium scrubs.</a:t>
            </a:r>
          </a:p>
          <a:p>
            <a:pPr indent="-182880" defTabSz="914400">
              <a:lnSpc>
                <a:spcPct val="90000"/>
              </a:lnSpc>
              <a:spcAft>
                <a:spcPts val="600"/>
              </a:spcAft>
              <a:buClr>
                <a:schemeClr val="accent1"/>
              </a:buClr>
              <a:buSzPct val="80000"/>
              <a:buFont typeface="Corbel" pitchFamily="34" charset="0"/>
              <a:buChar char="•"/>
            </a:pPr>
            <a:endParaRPr lang="en-US" dirty="0"/>
          </a:p>
          <a:p>
            <a:pPr indent="-182880" defTabSz="914400">
              <a:lnSpc>
                <a:spcPct val="90000"/>
              </a:lnSpc>
              <a:spcAft>
                <a:spcPts val="600"/>
              </a:spcAft>
              <a:buClr>
                <a:schemeClr val="accent1"/>
              </a:buClr>
              <a:buSzPct val="80000"/>
              <a:buFont typeface="Corbel" pitchFamily="34" charset="0"/>
              <a:buChar char="•"/>
            </a:pPr>
            <a:r>
              <a:rPr lang="en-US" dirty="0">
                <a:solidFill>
                  <a:srgbClr val="C00000"/>
                </a:solidFill>
                <a:hlinkClick r:id="rId4">
                  <a:extLst>
                    <a:ext uri="{A12FA001-AC4F-418D-AE19-62706E023703}">
                      <ahyp:hlinkClr xmlns:ahyp="http://schemas.microsoft.com/office/drawing/2018/hyperlinkcolor" val="tx"/>
                    </a:ext>
                  </a:extLst>
                </a:hlinkClick>
              </a:rPr>
              <a:t>Click </a:t>
            </a:r>
            <a:r>
              <a:rPr lang="en-US" dirty="0">
                <a:hlinkClick r:id="rId4">
                  <a:extLst>
                    <a:ext uri="{A12FA001-AC4F-418D-AE19-62706E023703}">
                      <ahyp:hlinkClr xmlns:ahyp="http://schemas.microsoft.com/office/drawing/2018/hyperlinkcolor" val="tx"/>
                    </a:ext>
                  </a:extLst>
                </a:hlinkClick>
              </a:rPr>
              <a:t>here for the video.</a:t>
            </a:r>
            <a:endParaRPr lang="en-US" dirty="0"/>
          </a:p>
        </p:txBody>
      </p:sp>
      <p:pic>
        <p:nvPicPr>
          <p:cNvPr id="6" name="Picture 5" descr="A person sitting at a table with his hands in front of him&#10;&#10;AI-generated content may be incorrect.">
            <a:extLst>
              <a:ext uri="{FF2B5EF4-FFF2-40B4-BE49-F238E27FC236}">
                <a16:creationId xmlns:a16="http://schemas.microsoft.com/office/drawing/2014/main" id="{19FA5162-133E-14C1-E42E-9BC7A4C9D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622" y="1540298"/>
            <a:ext cx="3171893" cy="1728681"/>
          </a:xfrm>
          <a:prstGeom prst="rect">
            <a:avLst/>
          </a:prstGeom>
        </p:spPr>
      </p:pic>
      <p:pic>
        <p:nvPicPr>
          <p:cNvPr id="5" name="ADI BOB Submission">
            <a:hlinkClick r:id="" action="ppaction://media"/>
            <a:extLst>
              <a:ext uri="{FF2B5EF4-FFF2-40B4-BE49-F238E27FC236}">
                <a16:creationId xmlns:a16="http://schemas.microsoft.com/office/drawing/2014/main" id="{370B4B60-7C20-741C-3E34-1ABAB33698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0622" y="3589020"/>
            <a:ext cx="3171893" cy="1784189"/>
          </a:xfrm>
          <a:prstGeom prst="rect">
            <a:avLst/>
          </a:prstGeom>
        </p:spPr>
      </p:pic>
    </p:spTree>
    <p:extLst>
      <p:ext uri="{BB962C8B-B14F-4D97-AF65-F5344CB8AC3E}">
        <p14:creationId xmlns:p14="http://schemas.microsoft.com/office/powerpoint/2010/main" val="25842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24A9-39AF-FE8A-520C-60388EDF567F}"/>
            </a:ext>
          </a:extLst>
        </p:cNvPr>
        <p:cNvGrpSpPr/>
        <p:nvPr/>
      </p:nvGrpSpPr>
      <p:grpSpPr>
        <a:xfrm>
          <a:off x="0" y="0"/>
          <a:ext cx="0" cy="0"/>
          <a:chOff x="0" y="0"/>
          <a:chExt cx="0" cy="0"/>
        </a:xfrm>
      </p:grpSpPr>
      <p:sp>
        <p:nvSpPr>
          <p:cNvPr id="19" name="TextBox 13">
            <a:extLst>
              <a:ext uri="{FF2B5EF4-FFF2-40B4-BE49-F238E27FC236}">
                <a16:creationId xmlns:a16="http://schemas.microsoft.com/office/drawing/2014/main" id="{8C674AAC-C096-A13F-EF94-CFA5902AFCB6}"/>
              </a:ext>
            </a:extLst>
          </p:cNvPr>
          <p:cNvSpPr txBox="1"/>
          <p:nvPr/>
        </p:nvSpPr>
        <p:spPr>
          <a:xfrm>
            <a:off x="10960114" y="426906"/>
            <a:ext cx="522459" cy="6053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dirty="0"/>
          </a:p>
        </p:txBody>
      </p:sp>
      <p:sp>
        <p:nvSpPr>
          <p:cNvPr id="3" name="Rectangle 2">
            <a:extLst>
              <a:ext uri="{FF2B5EF4-FFF2-40B4-BE49-F238E27FC236}">
                <a16:creationId xmlns:a16="http://schemas.microsoft.com/office/drawing/2014/main" id="{3D0EB5A1-E27D-C304-8790-193D72C5C307}"/>
              </a:ext>
            </a:extLst>
          </p:cNvPr>
          <p:cNvSpPr/>
          <p:nvPr/>
        </p:nvSpPr>
        <p:spPr>
          <a:xfrm>
            <a:off x="121447" y="2136338"/>
            <a:ext cx="11949105" cy="2585323"/>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TRSA’s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Annual Best of the Best at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Marketing, Sales &amp; Service Summit</a:t>
            </a:r>
          </a:p>
        </p:txBody>
      </p:sp>
    </p:spTree>
    <p:extLst>
      <p:ext uri="{BB962C8B-B14F-4D97-AF65-F5344CB8AC3E}">
        <p14:creationId xmlns:p14="http://schemas.microsoft.com/office/powerpoint/2010/main" val="3155392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holding a book&#10;&#10;AI-generated content may be incorrect.">
            <a:extLst>
              <a:ext uri="{FF2B5EF4-FFF2-40B4-BE49-F238E27FC236}">
                <a16:creationId xmlns:a16="http://schemas.microsoft.com/office/drawing/2014/main" id="{6ADB6522-3A8B-C5BF-C7A4-4C5070677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17" y="351474"/>
            <a:ext cx="6169891" cy="5901637"/>
          </a:xfrm>
          <a:prstGeom prst="rect">
            <a:avLst/>
          </a:prstGeom>
        </p:spPr>
      </p:pic>
      <p:pic>
        <p:nvPicPr>
          <p:cNvPr id="5" name="Picture 4" descr="A blue card with a blue cover with a blue and yellow design&#10;&#10;AI-generated content may be incorrect.">
            <a:extLst>
              <a:ext uri="{FF2B5EF4-FFF2-40B4-BE49-F238E27FC236}">
                <a16:creationId xmlns:a16="http://schemas.microsoft.com/office/drawing/2014/main" id="{71C6A017-7BB1-9E74-582D-37330D730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88" y="4442655"/>
            <a:ext cx="2747689" cy="1692772"/>
          </a:xfrm>
          <a:prstGeom prst="rect">
            <a:avLst/>
          </a:prstGeom>
        </p:spPr>
      </p:pic>
      <p:pic>
        <p:nvPicPr>
          <p:cNvPr id="7" name="Picture 6" descr="A blue and gold sign&#10;&#10;AI-generated content may be incorrect.">
            <a:extLst>
              <a:ext uri="{FF2B5EF4-FFF2-40B4-BE49-F238E27FC236}">
                <a16:creationId xmlns:a16="http://schemas.microsoft.com/office/drawing/2014/main" id="{743D67BE-11DC-4C2A-F2BA-4907668BE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071" y="2633258"/>
            <a:ext cx="1222513" cy="1220383"/>
          </a:xfrm>
          <a:prstGeom prst="rect">
            <a:avLst/>
          </a:prstGeom>
        </p:spPr>
      </p:pic>
      <p:sp>
        <p:nvSpPr>
          <p:cNvPr id="10" name="TextBox 9">
            <a:extLst>
              <a:ext uri="{FF2B5EF4-FFF2-40B4-BE49-F238E27FC236}">
                <a16:creationId xmlns:a16="http://schemas.microsoft.com/office/drawing/2014/main" id="{237914D8-1F53-6047-CF78-92A5002872D5}"/>
              </a:ext>
            </a:extLst>
          </p:cNvPr>
          <p:cNvSpPr txBox="1"/>
          <p:nvPr/>
        </p:nvSpPr>
        <p:spPr>
          <a:xfrm>
            <a:off x="6896685" y="2274838"/>
            <a:ext cx="5030935" cy="2400657"/>
          </a:xfrm>
          <a:prstGeom prst="rect">
            <a:avLst/>
          </a:prstGeom>
          <a:noFill/>
        </p:spPr>
        <p:txBody>
          <a:bodyPr wrap="square" rtlCol="0">
            <a:spAutoFit/>
          </a:bodyPr>
          <a:lstStyle/>
          <a:p>
            <a:r>
              <a:rPr lang="en-US" dirty="0"/>
              <a:t>📊</a:t>
            </a:r>
            <a:r>
              <a:rPr lang="en-US" b="1" dirty="0"/>
              <a:t> Attendees at the CLEAN SHOW Breakdown: </a:t>
            </a:r>
            <a:endParaRPr lang="en-US" dirty="0"/>
          </a:p>
          <a:p>
            <a:r>
              <a:rPr lang="en-US" b="1" dirty="0"/>
              <a:t>Day 1 – Aug 23:</a:t>
            </a:r>
            <a:r>
              <a:rPr lang="en-US" dirty="0"/>
              <a:t> 83 attendees</a:t>
            </a:r>
          </a:p>
          <a:p>
            <a:r>
              <a:rPr lang="en-US" b="1" dirty="0"/>
              <a:t>Day 2 – Aug 24:</a:t>
            </a:r>
            <a:r>
              <a:rPr lang="en-US" dirty="0"/>
              <a:t> 70 attendees</a:t>
            </a:r>
          </a:p>
          <a:p>
            <a:r>
              <a:rPr lang="en-US" b="1" dirty="0"/>
              <a:t>Day 3 – Aug 25:</a:t>
            </a:r>
            <a:r>
              <a:rPr lang="en-US" dirty="0"/>
              <a:t> 36 attendees</a:t>
            </a:r>
          </a:p>
          <a:p>
            <a:r>
              <a:rPr lang="en-US" b="1" dirty="0"/>
              <a:t>Day 4 – Aug 26:</a:t>
            </a:r>
            <a:r>
              <a:rPr lang="en-US" dirty="0"/>
              <a:t> 26 attendees</a:t>
            </a:r>
          </a:p>
          <a:p>
            <a:r>
              <a:rPr lang="en-US" dirty="0"/>
              <a:t>-------------------------------------</a:t>
            </a:r>
          </a:p>
          <a:p>
            <a:r>
              <a:rPr lang="en-US" dirty="0"/>
              <a:t>🎯 </a:t>
            </a:r>
            <a:r>
              <a:rPr lang="en-US" sz="2400" b="1" dirty="0"/>
              <a:t>Grand Total:</a:t>
            </a:r>
            <a:r>
              <a:rPr lang="en-US" sz="2400" dirty="0"/>
              <a:t> </a:t>
            </a:r>
            <a:r>
              <a:rPr lang="en-US" sz="2400" b="1" dirty="0"/>
              <a:t>215 attendees</a:t>
            </a:r>
            <a:endParaRPr lang="en-US" sz="2400" dirty="0"/>
          </a:p>
          <a:p>
            <a:endParaRPr lang="en-US" dirty="0"/>
          </a:p>
        </p:txBody>
      </p:sp>
      <p:sp>
        <p:nvSpPr>
          <p:cNvPr id="11" name="TextBox 10">
            <a:extLst>
              <a:ext uri="{FF2B5EF4-FFF2-40B4-BE49-F238E27FC236}">
                <a16:creationId xmlns:a16="http://schemas.microsoft.com/office/drawing/2014/main" id="{C071F3F1-C317-87C1-D9C4-16A2C9C5C3B6}"/>
              </a:ext>
            </a:extLst>
          </p:cNvPr>
          <p:cNvSpPr txBox="1"/>
          <p:nvPr/>
        </p:nvSpPr>
        <p:spPr>
          <a:xfrm>
            <a:off x="7001948" y="351474"/>
            <a:ext cx="4577140" cy="1692771"/>
          </a:xfrm>
          <a:prstGeom prst="rect">
            <a:avLst/>
          </a:prstGeom>
          <a:noFill/>
        </p:spPr>
        <p:txBody>
          <a:bodyPr wrap="square" rtlCol="0">
            <a:spAutoFit/>
          </a:bodyPr>
          <a:lstStyle/>
          <a:p>
            <a:pPr algn="ctr"/>
            <a:r>
              <a:rPr lang="en-US" sz="3200" b="1" i="1" dirty="0"/>
              <a:t>Gamifying Engagement:</a:t>
            </a:r>
          </a:p>
          <a:p>
            <a:pPr algn="ctr"/>
            <a:r>
              <a:rPr lang="en-US" sz="2400" b="1" dirty="0"/>
              <a:t> How SMART Laundry Quest Drove Interaction and Learning at Our CLEAN Show Booth</a:t>
            </a:r>
          </a:p>
        </p:txBody>
      </p:sp>
    </p:spTree>
    <p:extLst>
      <p:ext uri="{BB962C8B-B14F-4D97-AF65-F5344CB8AC3E}">
        <p14:creationId xmlns:p14="http://schemas.microsoft.com/office/powerpoint/2010/main" val="121462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FA9A220-B541-AE86-14CE-ABA972281A0F}"/>
              </a:ext>
            </a:extLst>
          </p:cNvPr>
          <p:cNvGraphicFramePr>
            <a:graphicFrameLocks noChangeAspect="1"/>
          </p:cNvGraphicFramePr>
          <p:nvPr/>
        </p:nvGraphicFramePr>
        <p:xfrm>
          <a:off x="1929980" y="1024267"/>
          <a:ext cx="2997608" cy="4408247"/>
        </p:xfrm>
        <a:graphic>
          <a:graphicData uri="http://schemas.openxmlformats.org/presentationml/2006/ole">
            <mc:AlternateContent xmlns:mc="http://schemas.openxmlformats.org/markup-compatibility/2006">
              <mc:Choice xmlns:v="urn:schemas-microsoft-com:vml" Requires="v">
                <p:oleObj name="Acrobat Document" r:id="rId2" imgW="2914650" imgH="4286250" progId="AcroExch.Document.7">
                  <p:embed/>
                </p:oleObj>
              </mc:Choice>
              <mc:Fallback>
                <p:oleObj name="Acrobat Document" r:id="rId2" imgW="2914650" imgH="4286250" progId="AcroExch.Document.7">
                  <p:embed/>
                  <p:pic>
                    <p:nvPicPr>
                      <p:cNvPr id="2" name="Object 1">
                        <a:extLst>
                          <a:ext uri="{FF2B5EF4-FFF2-40B4-BE49-F238E27FC236}">
                            <a16:creationId xmlns:a16="http://schemas.microsoft.com/office/drawing/2014/main" id="{2FA9A220-B541-AE86-14CE-ABA972281A0F}"/>
                          </a:ext>
                        </a:extLst>
                      </p:cNvPr>
                      <p:cNvPicPr/>
                      <p:nvPr/>
                    </p:nvPicPr>
                    <p:blipFill>
                      <a:blip r:embed="rId3"/>
                      <a:stretch>
                        <a:fillRect/>
                      </a:stretch>
                    </p:blipFill>
                    <p:spPr>
                      <a:xfrm>
                        <a:off x="1929980" y="1024267"/>
                        <a:ext cx="2997608" cy="440824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628728C-CB44-80BE-A526-8369C858F2DA}"/>
              </a:ext>
            </a:extLst>
          </p:cNvPr>
          <p:cNvPicPr>
            <a:picLocks noChangeAspect="1"/>
          </p:cNvPicPr>
          <p:nvPr/>
        </p:nvPicPr>
        <p:blipFill>
          <a:blip r:embed="rId4"/>
          <a:stretch>
            <a:fillRect/>
          </a:stretch>
        </p:blipFill>
        <p:spPr>
          <a:xfrm>
            <a:off x="6078138" y="1024267"/>
            <a:ext cx="3009617" cy="4408247"/>
          </a:xfrm>
          <a:prstGeom prst="rect">
            <a:avLst/>
          </a:prstGeom>
        </p:spPr>
      </p:pic>
    </p:spTree>
    <p:extLst>
      <p:ext uri="{BB962C8B-B14F-4D97-AF65-F5344CB8AC3E}">
        <p14:creationId xmlns:p14="http://schemas.microsoft.com/office/powerpoint/2010/main" val="804691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D8A10-92A6-0944-D4AF-124785F7B7D7}"/>
              </a:ext>
            </a:extLst>
          </p:cNvPr>
          <p:cNvPicPr>
            <a:picLocks noChangeAspect="1"/>
          </p:cNvPicPr>
          <p:nvPr/>
        </p:nvPicPr>
        <p:blipFill>
          <a:blip r:embed="rId2"/>
          <a:stretch>
            <a:fillRect/>
          </a:stretch>
        </p:blipFill>
        <p:spPr>
          <a:xfrm>
            <a:off x="4719254" y="347074"/>
            <a:ext cx="7207385" cy="4396242"/>
          </a:xfrm>
          <a:prstGeom prst="rect">
            <a:avLst/>
          </a:prstGeom>
        </p:spPr>
      </p:pic>
      <p:pic>
        <p:nvPicPr>
          <p:cNvPr id="1026" name="Picture 2">
            <a:extLst>
              <a:ext uri="{FF2B5EF4-FFF2-40B4-BE49-F238E27FC236}">
                <a16:creationId xmlns:a16="http://schemas.microsoft.com/office/drawing/2014/main" id="{0C5CC727-E963-B1EC-587C-12B41652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347074"/>
            <a:ext cx="3869055" cy="5017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65800E-EB0D-741D-3852-548017C4B0B9}"/>
              </a:ext>
            </a:extLst>
          </p:cNvPr>
          <p:cNvSpPr txBox="1"/>
          <p:nvPr/>
        </p:nvSpPr>
        <p:spPr>
          <a:xfrm>
            <a:off x="4719254" y="4998720"/>
            <a:ext cx="552202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Emailed out to email list</a:t>
            </a:r>
          </a:p>
          <a:p>
            <a:pPr marL="285750" indent="-285750">
              <a:buFont typeface="Arial" panose="020B0604020202020204" pitchFamily="34" charset="0"/>
              <a:buChar char="•"/>
            </a:pPr>
            <a:r>
              <a:rPr lang="en-US" dirty="0"/>
              <a:t>Given to customers and prospects</a:t>
            </a:r>
          </a:p>
          <a:p>
            <a:pPr marL="285750" indent="-285750">
              <a:buFont typeface="Arial" panose="020B0604020202020204" pitchFamily="34" charset="0"/>
              <a:buChar char="•"/>
            </a:pPr>
            <a:r>
              <a:rPr lang="en-US" dirty="0"/>
              <a:t>Shared internally</a:t>
            </a:r>
          </a:p>
          <a:p>
            <a:pPr marL="285750" indent="-285750">
              <a:buFont typeface="Arial" panose="020B0604020202020204" pitchFamily="34" charset="0"/>
              <a:buChar char="•"/>
            </a:pPr>
            <a:r>
              <a:rPr lang="en-US" dirty="0"/>
              <a:t>Gives insight into the Prudential Family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3687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DC548-8A0A-E6C1-1DDA-ACD79C41E63E}"/>
              </a:ext>
            </a:extLst>
          </p:cNvPr>
          <p:cNvPicPr>
            <a:picLocks noChangeAspect="1"/>
          </p:cNvPicPr>
          <p:nvPr/>
        </p:nvPicPr>
        <p:blipFill>
          <a:blip r:embed="rId3"/>
          <a:stretch>
            <a:fillRect/>
          </a:stretch>
        </p:blipFill>
        <p:spPr>
          <a:xfrm>
            <a:off x="393948" y="387257"/>
            <a:ext cx="4385410" cy="5479057"/>
          </a:xfrm>
          <a:prstGeom prst="rect">
            <a:avLst/>
          </a:prstGeom>
        </p:spPr>
      </p:pic>
      <p:pic>
        <p:nvPicPr>
          <p:cNvPr id="11" name="Picture 10" descr="A poster of a company's workroom&#10;&#10;AI-generated content may be incorrect.">
            <a:extLst>
              <a:ext uri="{FF2B5EF4-FFF2-40B4-BE49-F238E27FC236}">
                <a16:creationId xmlns:a16="http://schemas.microsoft.com/office/drawing/2014/main" id="{AC9DF8D9-9D60-9EB7-B258-10CEFDF0F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583" y="1820980"/>
            <a:ext cx="3237865" cy="4045335"/>
          </a:xfrm>
          <a:prstGeom prst="rect">
            <a:avLst/>
          </a:prstGeom>
        </p:spPr>
      </p:pic>
      <p:pic>
        <p:nvPicPr>
          <p:cNvPr id="17" name="Picture 16" descr="A red sign with white text&#10;&#10;AI-generated content may be incorrect.">
            <a:extLst>
              <a:ext uri="{FF2B5EF4-FFF2-40B4-BE49-F238E27FC236}">
                <a16:creationId xmlns:a16="http://schemas.microsoft.com/office/drawing/2014/main" id="{2814C62C-FF65-9413-2693-E82C708E8B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673" y="1820980"/>
            <a:ext cx="3237868" cy="4045335"/>
          </a:xfrm>
          <a:prstGeom prst="rect">
            <a:avLst/>
          </a:prstGeom>
        </p:spPr>
      </p:pic>
      <p:pic>
        <p:nvPicPr>
          <p:cNvPr id="27" name="Picture 26" descr="A blue oval logo with white text&#10;&#10;AI-generated content may be incorrect.">
            <a:extLst>
              <a:ext uri="{FF2B5EF4-FFF2-40B4-BE49-F238E27FC236}">
                <a16:creationId xmlns:a16="http://schemas.microsoft.com/office/drawing/2014/main" id="{52B4BDCB-826F-4EAF-01D1-F8A66044C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7931" y="396384"/>
            <a:ext cx="3109610" cy="1310914"/>
          </a:xfrm>
          <a:prstGeom prst="rect">
            <a:avLst/>
          </a:prstGeom>
        </p:spPr>
      </p:pic>
      <p:sp>
        <p:nvSpPr>
          <p:cNvPr id="28" name="TextBox 27">
            <a:extLst>
              <a:ext uri="{FF2B5EF4-FFF2-40B4-BE49-F238E27FC236}">
                <a16:creationId xmlns:a16="http://schemas.microsoft.com/office/drawing/2014/main" id="{A7BA6153-3514-7035-5CDF-1B835AA437C3}"/>
              </a:ext>
            </a:extLst>
          </p:cNvPr>
          <p:cNvSpPr txBox="1"/>
          <p:nvPr/>
        </p:nvSpPr>
        <p:spPr>
          <a:xfrm>
            <a:off x="4940583" y="794643"/>
            <a:ext cx="3514648" cy="646331"/>
          </a:xfrm>
          <a:prstGeom prst="rect">
            <a:avLst/>
          </a:prstGeom>
          <a:noFill/>
        </p:spPr>
        <p:txBody>
          <a:bodyPr wrap="square" rtlCol="0">
            <a:spAutoFit/>
          </a:bodyPr>
          <a:lstStyle/>
          <a:p>
            <a:r>
              <a:rPr lang="en-US" dirty="0">
                <a:solidFill>
                  <a:srgbClr val="C00000"/>
                </a:solidFill>
              </a:rPr>
              <a:t>🗣️ </a:t>
            </a:r>
            <a:r>
              <a:rPr lang="en-US" b="1" dirty="0">
                <a:solidFill>
                  <a:srgbClr val="C00000"/>
                </a:solidFill>
              </a:rPr>
              <a:t>Customer Testimonials</a:t>
            </a:r>
            <a:br>
              <a:rPr lang="en-US" dirty="0"/>
            </a:br>
            <a:r>
              <a:rPr lang="en-US" i="1" dirty="0">
                <a:solidFill>
                  <a:srgbClr val="002060"/>
                </a:solidFill>
              </a:rPr>
              <a:t>Your most powerful marketing asset</a:t>
            </a:r>
            <a:endParaRPr lang="en-US" b="1" dirty="0">
              <a:solidFill>
                <a:srgbClr val="002060"/>
              </a:solidFill>
              <a:latin typeface="Aptos" panose="020B0004020202020204" pitchFamily="34" charset="0"/>
            </a:endParaRPr>
          </a:p>
        </p:txBody>
      </p:sp>
    </p:spTree>
    <p:extLst>
      <p:ext uri="{BB962C8B-B14F-4D97-AF65-F5344CB8AC3E}">
        <p14:creationId xmlns:p14="http://schemas.microsoft.com/office/powerpoint/2010/main" val="906378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E0275B-A87B-4746-F00B-A66EDFE4F432}"/>
              </a:ext>
            </a:extLst>
          </p:cNvPr>
          <p:cNvSpPr txBox="1"/>
          <p:nvPr/>
        </p:nvSpPr>
        <p:spPr>
          <a:xfrm>
            <a:off x="484912" y="1018819"/>
            <a:ext cx="5952620" cy="6186309"/>
          </a:xfrm>
          <a:prstGeom prst="rect">
            <a:avLst/>
          </a:prstGeom>
          <a:noFill/>
        </p:spPr>
        <p:txBody>
          <a:bodyPr wrap="square" lIns="91440" tIns="45720" rIns="91440" bIns="45720" anchor="t">
            <a:spAutoFit/>
          </a:bodyPr>
          <a:lstStyle/>
          <a:p>
            <a:pPr marL="0" marR="0">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pPr marL="0" marR="0">
              <a:buNone/>
            </a:pPr>
            <a:r>
              <a:rPr lang="en-US" sz="1800" b="1" dirty="0">
                <a:solidFill>
                  <a:srgbClr val="242424"/>
                </a:solidFill>
                <a:effectLst/>
                <a:latin typeface="Calibri Light" panose="020F0302020204030204" pitchFamily="34" charset="0"/>
                <a:ea typeface="Aptos" panose="020B0004020202020204" pitchFamily="34" charset="0"/>
                <a:cs typeface="Aptos" panose="020B0004020202020204" pitchFamily="34" charset="0"/>
              </a:rPr>
              <a:t>Division: </a:t>
            </a:r>
            <a:r>
              <a:rPr lang="en-US" sz="1800" dirty="0">
                <a:solidFill>
                  <a:srgbClr val="242424"/>
                </a:solidFill>
                <a:effectLst/>
                <a:latin typeface="Calibri Light" panose="020F0302020204030204" pitchFamily="34" charset="0"/>
                <a:ea typeface="Aptos" panose="020B0004020202020204" pitchFamily="34" charset="0"/>
                <a:cs typeface="Aptos" panose="020B0004020202020204" pitchFamily="34" charset="0"/>
              </a:rPr>
              <a:t>First Aid &amp; Safety</a:t>
            </a:r>
          </a:p>
          <a:p>
            <a:pPr marL="0" marR="0">
              <a:buNone/>
            </a:pPr>
            <a:r>
              <a:rPr lang="en-US" b="1" dirty="0">
                <a:solidFill>
                  <a:srgbClr val="242424"/>
                </a:solidFill>
                <a:latin typeface="Calibri Light" panose="020F0302020204030204" pitchFamily="34" charset="0"/>
                <a:ea typeface="Aptos" panose="020B0004020202020204" pitchFamily="34" charset="0"/>
                <a:cs typeface="Aptos" panose="020B0004020202020204" pitchFamily="34" charset="0"/>
              </a:rPr>
              <a:t>Goal: </a:t>
            </a:r>
            <a:r>
              <a:rPr lang="en-US" dirty="0">
                <a:solidFill>
                  <a:srgbClr val="242424"/>
                </a:solidFill>
                <a:latin typeface="Calibri Light" panose="020F0302020204030204" pitchFamily="34" charset="0"/>
                <a:ea typeface="Aptos" panose="020B0004020202020204" pitchFamily="34" charset="0"/>
                <a:cs typeface="Aptos" panose="020B0004020202020204" pitchFamily="34" charset="0"/>
              </a:rPr>
              <a:t>Product Services Awareness &amp; Engagement </a:t>
            </a:r>
            <a:endParaRPr lang="en-US" b="1"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r>
              <a:rPr lang="en-US" b="1" dirty="0">
                <a:solidFill>
                  <a:srgbClr val="242424"/>
                </a:solidFill>
                <a:latin typeface="Calibri Light"/>
                <a:ea typeface="Aptos" panose="020B0004020202020204" pitchFamily="34" charset="0"/>
                <a:cs typeface="Aptos" panose="020B0004020202020204" pitchFamily="34" charset="0"/>
              </a:rPr>
              <a:t>Outcome: </a:t>
            </a:r>
          </a:p>
          <a:p>
            <a:pPr marL="285750" indent="-285750">
              <a:buFont typeface="Arial" panose="020B0604020202020204" pitchFamily="34" charset="0"/>
              <a:buChar char="•"/>
            </a:pPr>
            <a:r>
              <a:rPr lang="en-US" dirty="0">
                <a:solidFill>
                  <a:srgbClr val="242424"/>
                </a:solidFill>
                <a:latin typeface="Calibri Light"/>
                <a:ea typeface="Aptos" panose="020B0004020202020204" pitchFamily="34" charset="0"/>
                <a:cs typeface="Aptos" panose="020B0004020202020204" pitchFamily="34" charset="0"/>
              </a:rPr>
              <a:t>47 LinkedIn #PassionForPrevention Posts</a:t>
            </a:r>
          </a:p>
          <a:p>
            <a:pPr marL="285750" indent="-285750">
              <a:buFont typeface="Arial" panose="020B0604020202020204" pitchFamily="34" charset="0"/>
              <a:buChar char="•"/>
            </a:pPr>
            <a:r>
              <a:rPr lang="en-US" dirty="0">
                <a:solidFill>
                  <a:srgbClr val="242424"/>
                </a:solidFill>
                <a:latin typeface="Calibri Light"/>
                <a:ea typeface="Aptos" panose="020B0004020202020204" pitchFamily="34" charset="0"/>
                <a:cs typeface="Aptos" panose="020B0004020202020204" pitchFamily="34" charset="0"/>
              </a:rPr>
              <a:t>1000</a:t>
            </a:r>
            <a:r>
              <a:rPr lang="en-US" b="1" dirty="0">
                <a:solidFill>
                  <a:srgbClr val="242424"/>
                </a:solidFill>
                <a:latin typeface="Calibri Light"/>
                <a:ea typeface="Aptos" panose="020B0004020202020204" pitchFamily="34" charset="0"/>
                <a:cs typeface="Aptos" panose="020B0004020202020204" pitchFamily="34" charset="0"/>
              </a:rPr>
              <a:t>+</a:t>
            </a:r>
            <a:r>
              <a:rPr lang="en-US" dirty="0">
                <a:solidFill>
                  <a:srgbClr val="242424"/>
                </a:solidFill>
                <a:latin typeface="Calibri Light"/>
                <a:ea typeface="Aptos" panose="020B0004020202020204" pitchFamily="34" charset="0"/>
                <a:cs typeface="Aptos" panose="020B0004020202020204" pitchFamily="34" charset="0"/>
              </a:rPr>
              <a:t> Engagements</a:t>
            </a:r>
          </a:p>
          <a:p>
            <a:pPr marL="285750" indent="-285750">
              <a:buFont typeface="Arial" panose="020B0604020202020204" pitchFamily="34" charset="0"/>
              <a:buChar char="•"/>
            </a:pPr>
            <a:r>
              <a:rPr lang="en-US" dirty="0">
                <a:solidFill>
                  <a:srgbClr val="242424"/>
                </a:solidFill>
                <a:latin typeface="Calibri Light"/>
                <a:ea typeface="Aptos" panose="020B0004020202020204" pitchFamily="34" charset="0"/>
                <a:cs typeface="Aptos" panose="020B0004020202020204" pitchFamily="34" charset="0"/>
              </a:rPr>
              <a:t>8 Business CPR/AED Trained</a:t>
            </a:r>
          </a:p>
          <a:p>
            <a:pPr lvl="1"/>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sz="1800" b="1" dirty="0">
              <a:solidFill>
                <a:srgbClr val="242424"/>
              </a:solidFill>
              <a:effectLst/>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b="1"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sz="1800" b="1" dirty="0">
              <a:solidFill>
                <a:srgbClr val="242424"/>
              </a:solidFill>
              <a:effectLst/>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sz="1800" dirty="0">
              <a:solidFill>
                <a:srgbClr val="242424"/>
              </a:solidFill>
              <a:effectLst/>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sz="1800" dirty="0">
              <a:solidFill>
                <a:srgbClr val="242424"/>
              </a:solidFill>
              <a:effectLst/>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sz="1800" dirty="0">
              <a:solidFill>
                <a:srgbClr val="242424"/>
              </a:solidFill>
              <a:effectLst/>
              <a:latin typeface="Calibri Light" panose="020F0302020204030204" pitchFamily="34" charset="0"/>
              <a:ea typeface="Aptos" panose="020B0004020202020204" pitchFamily="34" charset="0"/>
              <a:cs typeface="Aptos" panose="020B0004020202020204" pitchFamily="34" charset="0"/>
            </a:endParaRPr>
          </a:p>
          <a:p>
            <a:pPr marL="0" marR="0">
              <a:buNone/>
            </a:pPr>
            <a:endParaRPr lang="en-US" sz="1800" dirty="0">
              <a:solidFill>
                <a:srgbClr val="242424"/>
              </a:solidFill>
              <a:effectLst/>
              <a:latin typeface="Calibri Light" panose="020F0302020204030204" pitchFamily="34" charset="0"/>
              <a:ea typeface="Aptos" panose="020B0004020202020204" pitchFamily="34" charset="0"/>
              <a:cs typeface="Aptos" panose="020B0004020202020204" pitchFamily="34" charset="0"/>
            </a:endParaRPr>
          </a:p>
          <a:p>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endParaRPr lang="en-US" dirty="0">
              <a:solidFill>
                <a:srgbClr val="242424"/>
              </a:solidFill>
              <a:latin typeface="Calibri Light" panose="020F0302020204030204" pitchFamily="34" charset="0"/>
              <a:ea typeface="Aptos" panose="020B0004020202020204" pitchFamily="34" charset="0"/>
              <a:cs typeface="Aptos" panose="020B0004020202020204" pitchFamily="34" charset="0"/>
            </a:endParaRPr>
          </a:p>
          <a:p>
            <a:endParaRPr lang="en-US" dirty="0">
              <a:latin typeface="Aptos" panose="020B0004020202020204" pitchFamily="34" charset="0"/>
              <a:ea typeface="Aptos" panose="020B0004020202020204" pitchFamily="34" charset="0"/>
              <a:cs typeface="Aptos" panose="020B0004020202020204" pitchFamily="34" charset="0"/>
            </a:endParaRPr>
          </a:p>
        </p:txBody>
      </p:sp>
      <p:pic>
        <p:nvPicPr>
          <p:cNvPr id="4" name="Picture 3">
            <a:extLst>
              <a:ext uri="{FF2B5EF4-FFF2-40B4-BE49-F238E27FC236}">
                <a16:creationId xmlns:a16="http://schemas.microsoft.com/office/drawing/2014/main" id="{F7EA11B5-018F-EB79-8BC6-CA934251C6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125" y="336239"/>
            <a:ext cx="2391565" cy="997790"/>
          </a:xfrm>
          <a:prstGeom prst="rect">
            <a:avLst/>
          </a:prstGeom>
        </p:spPr>
      </p:pic>
      <p:pic>
        <p:nvPicPr>
          <p:cNvPr id="1026" name="Picture 2">
            <a:extLst>
              <a:ext uri="{FF2B5EF4-FFF2-40B4-BE49-F238E27FC236}">
                <a16:creationId xmlns:a16="http://schemas.microsoft.com/office/drawing/2014/main" id="{0FC1C32F-DB6C-9064-524C-FCBD6FA3E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597" y="3828581"/>
            <a:ext cx="1471479" cy="18834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sitting in front of a colorful wall&#10;&#10;AI-generated content may be incorrect.">
            <a:extLst>
              <a:ext uri="{FF2B5EF4-FFF2-40B4-BE49-F238E27FC236}">
                <a16:creationId xmlns:a16="http://schemas.microsoft.com/office/drawing/2014/main" id="{78EB9E1F-8A43-2ED2-3714-B72CA8E935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436" y="378843"/>
            <a:ext cx="3657600" cy="5573485"/>
          </a:xfrm>
          <a:prstGeom prst="rect">
            <a:avLst/>
          </a:prstGeom>
        </p:spPr>
      </p:pic>
      <p:pic>
        <p:nvPicPr>
          <p:cNvPr id="8" name="Picture 7" descr="A red background with hearts and text&#10;&#10;AI-generated content may be incorrect.">
            <a:extLst>
              <a:ext uri="{FF2B5EF4-FFF2-40B4-BE49-F238E27FC236}">
                <a16:creationId xmlns:a16="http://schemas.microsoft.com/office/drawing/2014/main" id="{BABD806B-7D58-BAE7-1C39-F46D46307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2590" y="4111973"/>
            <a:ext cx="1360884" cy="1371600"/>
          </a:xfrm>
          <a:prstGeom prst="rect">
            <a:avLst/>
          </a:prstGeom>
        </p:spPr>
      </p:pic>
      <p:sp>
        <p:nvSpPr>
          <p:cNvPr id="9" name="TextBox 8">
            <a:extLst>
              <a:ext uri="{FF2B5EF4-FFF2-40B4-BE49-F238E27FC236}">
                <a16:creationId xmlns:a16="http://schemas.microsoft.com/office/drawing/2014/main" id="{3540C5D4-D923-1D95-845C-84FA58BCA26A}"/>
              </a:ext>
            </a:extLst>
          </p:cNvPr>
          <p:cNvSpPr txBox="1"/>
          <p:nvPr/>
        </p:nvSpPr>
        <p:spPr>
          <a:xfrm>
            <a:off x="187387" y="3763999"/>
            <a:ext cx="6468049" cy="2188329"/>
          </a:xfrm>
          <a:prstGeom prst="rect">
            <a:avLst/>
          </a:prstGeom>
          <a:noFill/>
          <a:ln w="28575">
            <a:solidFill>
              <a:schemeClr val="accent1"/>
            </a:solidFill>
          </a:ln>
        </p:spPr>
        <p:txBody>
          <a:bodyPr wrap="square" rtlCol="0">
            <a:spAutoFit/>
          </a:bodyPr>
          <a:lstStyle/>
          <a:p>
            <a:endParaRPr lang="en-US" dirty="0"/>
          </a:p>
        </p:txBody>
      </p:sp>
      <p:pic>
        <p:nvPicPr>
          <p:cNvPr id="5" name="Picture 4" descr="A first aid kit and a red box&#10;&#10;AI-generated content may be incorrect.">
            <a:extLst>
              <a:ext uri="{FF2B5EF4-FFF2-40B4-BE49-F238E27FC236}">
                <a16:creationId xmlns:a16="http://schemas.microsoft.com/office/drawing/2014/main" id="{0D34AA1E-83AC-0CDB-044E-FAC0091B8A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017" y="3806604"/>
            <a:ext cx="2656580" cy="2103120"/>
          </a:xfrm>
          <a:prstGeom prst="rect">
            <a:avLst/>
          </a:prstGeom>
        </p:spPr>
      </p:pic>
    </p:spTree>
    <p:extLst>
      <p:ext uri="{BB962C8B-B14F-4D97-AF65-F5344CB8AC3E}">
        <p14:creationId xmlns:p14="http://schemas.microsoft.com/office/powerpoint/2010/main" val="1734077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1B18-79CF-A78D-6A75-8D12CD17771E}"/>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B7ABB70-6279-F3EE-1776-AE73ACBD9BAE}"/>
              </a:ext>
            </a:extLst>
          </p:cNvPr>
          <p:cNvSpPr/>
          <p:nvPr/>
        </p:nvSpPr>
        <p:spPr>
          <a:xfrm>
            <a:off x="8689074" y="2621148"/>
            <a:ext cx="2584728" cy="3167091"/>
          </a:xfrm>
          <a:prstGeom prst="rect">
            <a:avLst/>
          </a:prstGeom>
          <a:solidFill>
            <a:srgbClr val="33C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E0A3042-3274-1C92-E432-01F92901479E}"/>
              </a:ext>
            </a:extLst>
          </p:cNvPr>
          <p:cNvSpPr/>
          <p:nvPr/>
        </p:nvSpPr>
        <p:spPr>
          <a:xfrm>
            <a:off x="6632877" y="2708357"/>
            <a:ext cx="1987819" cy="2979159"/>
          </a:xfrm>
          <a:prstGeom prst="rect">
            <a:avLst/>
          </a:prstGeom>
          <a:solidFill>
            <a:srgbClr val="33C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B98D11-29D7-3DF9-A222-E6FEF2140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7116" y="2631601"/>
            <a:ext cx="1620421" cy="3554093"/>
          </a:xfrm>
          <a:prstGeom prst="rect">
            <a:avLst/>
          </a:prstGeom>
        </p:spPr>
      </p:pic>
      <p:pic>
        <p:nvPicPr>
          <p:cNvPr id="13" name="Picture 12">
            <a:extLst>
              <a:ext uri="{FF2B5EF4-FFF2-40B4-BE49-F238E27FC236}">
                <a16:creationId xmlns:a16="http://schemas.microsoft.com/office/drawing/2014/main" id="{B2E1C8BD-29AC-7AA1-EAF7-3DC70B4B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56" y="2763718"/>
            <a:ext cx="1912872" cy="2391090"/>
          </a:xfrm>
          <a:prstGeom prst="rect">
            <a:avLst/>
          </a:prstGeom>
        </p:spPr>
      </p:pic>
      <p:pic>
        <p:nvPicPr>
          <p:cNvPr id="15" name="Picture 14">
            <a:extLst>
              <a:ext uri="{FF2B5EF4-FFF2-40B4-BE49-F238E27FC236}">
                <a16:creationId xmlns:a16="http://schemas.microsoft.com/office/drawing/2014/main" id="{775C2A58-783A-3069-6233-FADAD0657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1220" y="4274337"/>
            <a:ext cx="1164672" cy="1455841"/>
          </a:xfrm>
          <a:prstGeom prst="rect">
            <a:avLst/>
          </a:prstGeom>
        </p:spPr>
      </p:pic>
      <p:pic>
        <p:nvPicPr>
          <p:cNvPr id="17" name="Picture 16">
            <a:extLst>
              <a:ext uri="{FF2B5EF4-FFF2-40B4-BE49-F238E27FC236}">
                <a16:creationId xmlns:a16="http://schemas.microsoft.com/office/drawing/2014/main" id="{D6813600-250C-40AB-2629-A050FC04F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990" y="4274336"/>
            <a:ext cx="1164672" cy="1455841"/>
          </a:xfrm>
          <a:prstGeom prst="rect">
            <a:avLst/>
          </a:prstGeom>
        </p:spPr>
      </p:pic>
      <p:pic>
        <p:nvPicPr>
          <p:cNvPr id="21" name="Picture 20">
            <a:extLst>
              <a:ext uri="{FF2B5EF4-FFF2-40B4-BE49-F238E27FC236}">
                <a16:creationId xmlns:a16="http://schemas.microsoft.com/office/drawing/2014/main" id="{50D2C132-4B48-21F5-8AC0-E6DE0EB2EC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3637" y="2674416"/>
            <a:ext cx="1164672" cy="1455841"/>
          </a:xfrm>
          <a:prstGeom prst="rect">
            <a:avLst/>
          </a:prstGeom>
        </p:spPr>
      </p:pic>
      <p:pic>
        <p:nvPicPr>
          <p:cNvPr id="23" name="Picture 22">
            <a:extLst>
              <a:ext uri="{FF2B5EF4-FFF2-40B4-BE49-F238E27FC236}">
                <a16:creationId xmlns:a16="http://schemas.microsoft.com/office/drawing/2014/main" id="{4748443F-3B06-ACE3-CF72-3DBB57DD2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1220" y="2682317"/>
            <a:ext cx="1164672" cy="1455840"/>
          </a:xfrm>
          <a:prstGeom prst="rect">
            <a:avLst/>
          </a:prstGeom>
        </p:spPr>
      </p:pic>
      <p:sp>
        <p:nvSpPr>
          <p:cNvPr id="27" name="TextBox 26">
            <a:extLst>
              <a:ext uri="{FF2B5EF4-FFF2-40B4-BE49-F238E27FC236}">
                <a16:creationId xmlns:a16="http://schemas.microsoft.com/office/drawing/2014/main" id="{D6E17E31-A7B0-B7CE-C0D3-0650D700402B}"/>
              </a:ext>
            </a:extLst>
          </p:cNvPr>
          <p:cNvSpPr txBox="1"/>
          <p:nvPr/>
        </p:nvSpPr>
        <p:spPr>
          <a:xfrm>
            <a:off x="462623" y="640120"/>
            <a:ext cx="8537076" cy="646331"/>
          </a:xfrm>
          <a:prstGeom prst="rect">
            <a:avLst/>
          </a:prstGeom>
          <a:noFill/>
        </p:spPr>
        <p:txBody>
          <a:bodyPr wrap="square" rtlCol="0">
            <a:spAutoFit/>
          </a:bodyPr>
          <a:lstStyle/>
          <a:p>
            <a:r>
              <a:rPr lang="en-IN" sz="3600" b="1" dirty="0">
                <a:solidFill>
                  <a:srgbClr val="33CC33"/>
                </a:solidFill>
                <a:latin typeface="Meta" panose="02000503040000020004" pitchFamily="2" charset="0"/>
              </a:rPr>
              <a:t>OUR THEME : SEITZ GOES FUTURE</a:t>
            </a:r>
          </a:p>
        </p:txBody>
      </p:sp>
      <p:pic>
        <p:nvPicPr>
          <p:cNvPr id="3" name="Picture 2">
            <a:extLst>
              <a:ext uri="{FF2B5EF4-FFF2-40B4-BE49-F238E27FC236}">
                <a16:creationId xmlns:a16="http://schemas.microsoft.com/office/drawing/2014/main" id="{B5C99669-8CA9-9514-FAC1-9A9E1A7215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0" y="2645188"/>
            <a:ext cx="1594488" cy="3188975"/>
          </a:xfrm>
          <a:prstGeom prst="rect">
            <a:avLst/>
          </a:prstGeom>
        </p:spPr>
      </p:pic>
      <p:pic>
        <p:nvPicPr>
          <p:cNvPr id="5" name="Picture 4">
            <a:extLst>
              <a:ext uri="{FF2B5EF4-FFF2-40B4-BE49-F238E27FC236}">
                <a16:creationId xmlns:a16="http://schemas.microsoft.com/office/drawing/2014/main" id="{F989BE40-457C-A969-BB07-AB93DA050D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4900" y="2637960"/>
            <a:ext cx="1723489" cy="3213962"/>
          </a:xfrm>
          <a:prstGeom prst="rect">
            <a:avLst/>
          </a:prstGeom>
        </p:spPr>
      </p:pic>
      <p:sp>
        <p:nvSpPr>
          <p:cNvPr id="10" name="Rectangle 9">
            <a:extLst>
              <a:ext uri="{FF2B5EF4-FFF2-40B4-BE49-F238E27FC236}">
                <a16:creationId xmlns:a16="http://schemas.microsoft.com/office/drawing/2014/main" id="{AE291C14-7B3C-1377-AF9F-293F4F3D72CE}"/>
              </a:ext>
            </a:extLst>
          </p:cNvPr>
          <p:cNvSpPr/>
          <p:nvPr/>
        </p:nvSpPr>
        <p:spPr>
          <a:xfrm>
            <a:off x="6564702" y="2564882"/>
            <a:ext cx="4771246" cy="3276626"/>
          </a:xfrm>
          <a:prstGeom prst="rect">
            <a:avLst/>
          </a:prstGeom>
          <a:no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rectangle with white text&#10;&#10;AI-generated content may be incorrect.">
            <a:extLst>
              <a:ext uri="{FF2B5EF4-FFF2-40B4-BE49-F238E27FC236}">
                <a16:creationId xmlns:a16="http://schemas.microsoft.com/office/drawing/2014/main" id="{0861E381-6B04-00F5-E93D-EF25947D53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5892" y="453341"/>
            <a:ext cx="1978129" cy="1006648"/>
          </a:xfrm>
          <a:prstGeom prst="rect">
            <a:avLst/>
          </a:prstGeom>
        </p:spPr>
      </p:pic>
      <p:pic>
        <p:nvPicPr>
          <p:cNvPr id="22" name="Picture 21">
            <a:extLst>
              <a:ext uri="{FF2B5EF4-FFF2-40B4-BE49-F238E27FC236}">
                <a16:creationId xmlns:a16="http://schemas.microsoft.com/office/drawing/2014/main" id="{5FCB1B45-C263-43F6-493A-CF553081D7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7325" y="430561"/>
            <a:ext cx="2009782" cy="1005175"/>
          </a:xfrm>
          <a:prstGeom prst="rect">
            <a:avLst/>
          </a:prstGeom>
        </p:spPr>
      </p:pic>
      <p:pic>
        <p:nvPicPr>
          <p:cNvPr id="35" name="Graphic 34">
            <a:extLst>
              <a:ext uri="{FF2B5EF4-FFF2-40B4-BE49-F238E27FC236}">
                <a16:creationId xmlns:a16="http://schemas.microsoft.com/office/drawing/2014/main" id="{1AC31422-5891-F9C4-9357-8F58E6858F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2241" y="1701468"/>
            <a:ext cx="5089479" cy="805529"/>
          </a:xfrm>
          <a:prstGeom prst="rect">
            <a:avLst/>
          </a:prstGeom>
        </p:spPr>
      </p:pic>
      <p:sp>
        <p:nvSpPr>
          <p:cNvPr id="8" name="TextBox 7">
            <a:extLst>
              <a:ext uri="{FF2B5EF4-FFF2-40B4-BE49-F238E27FC236}">
                <a16:creationId xmlns:a16="http://schemas.microsoft.com/office/drawing/2014/main" id="{079CB6E9-9A2D-0163-735E-A913845CF2D4}"/>
              </a:ext>
            </a:extLst>
          </p:cNvPr>
          <p:cNvSpPr txBox="1"/>
          <p:nvPr/>
        </p:nvSpPr>
        <p:spPr>
          <a:xfrm>
            <a:off x="6740273" y="1369417"/>
            <a:ext cx="4296326" cy="369332"/>
          </a:xfrm>
          <a:prstGeom prst="rect">
            <a:avLst/>
          </a:prstGeom>
          <a:noFill/>
        </p:spPr>
        <p:txBody>
          <a:bodyPr wrap="square" rtlCol="0">
            <a:spAutoFit/>
          </a:bodyPr>
          <a:lstStyle/>
          <a:p>
            <a:r>
              <a:rPr lang="en-IN" dirty="0">
                <a:solidFill>
                  <a:srgbClr val="33CC33"/>
                </a:solidFill>
                <a:latin typeface="Meta" panose="02000503040000020004" pitchFamily="2" charset="0"/>
              </a:rPr>
              <a:t>Social Media Campaign Overall Analysis</a:t>
            </a:r>
          </a:p>
        </p:txBody>
      </p:sp>
      <p:pic>
        <p:nvPicPr>
          <p:cNvPr id="36" name="Graphic 35">
            <a:extLst>
              <a:ext uri="{FF2B5EF4-FFF2-40B4-BE49-F238E27FC236}">
                <a16:creationId xmlns:a16="http://schemas.microsoft.com/office/drawing/2014/main" id="{9F90DE5E-E7FD-25FE-7814-947688DE8A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0840" y="1669590"/>
            <a:ext cx="5089479" cy="805529"/>
          </a:xfrm>
          <a:prstGeom prst="rect">
            <a:avLst/>
          </a:prstGeom>
        </p:spPr>
      </p:pic>
      <p:sp>
        <p:nvSpPr>
          <p:cNvPr id="4" name="TextBox 3">
            <a:extLst>
              <a:ext uri="{FF2B5EF4-FFF2-40B4-BE49-F238E27FC236}">
                <a16:creationId xmlns:a16="http://schemas.microsoft.com/office/drawing/2014/main" id="{BB8D8CA5-73E4-3536-EB7F-01ABE809D341}"/>
              </a:ext>
            </a:extLst>
          </p:cNvPr>
          <p:cNvSpPr txBox="1"/>
          <p:nvPr/>
        </p:nvSpPr>
        <p:spPr>
          <a:xfrm>
            <a:off x="1017076" y="1313745"/>
            <a:ext cx="3830968" cy="646331"/>
          </a:xfrm>
          <a:prstGeom prst="rect">
            <a:avLst/>
          </a:prstGeom>
          <a:noFill/>
        </p:spPr>
        <p:txBody>
          <a:bodyPr wrap="square" rtlCol="0">
            <a:spAutoFit/>
          </a:bodyPr>
          <a:lstStyle/>
          <a:p>
            <a:r>
              <a:rPr lang="en-IN" dirty="0">
                <a:solidFill>
                  <a:srgbClr val="33CC33"/>
                </a:solidFill>
                <a:latin typeface="Meta" panose="02000503040000020004" pitchFamily="2" charset="0"/>
              </a:rPr>
              <a:t>Email Campaign Overall Analysis</a:t>
            </a:r>
          </a:p>
          <a:p>
            <a:endParaRPr lang="en-US" dirty="0">
              <a:solidFill>
                <a:srgbClr val="33CC33"/>
              </a:solidFill>
              <a:latin typeface="Meta" panose="02000503040000020004" pitchFamily="2" charset="0"/>
            </a:endParaRPr>
          </a:p>
        </p:txBody>
      </p:sp>
      <p:cxnSp>
        <p:nvCxnSpPr>
          <p:cNvPr id="40" name="Straight Connector 39">
            <a:extLst>
              <a:ext uri="{FF2B5EF4-FFF2-40B4-BE49-F238E27FC236}">
                <a16:creationId xmlns:a16="http://schemas.microsoft.com/office/drawing/2014/main" id="{76D93B3F-E5C0-AE7D-4F1D-311F3C46E69F}"/>
              </a:ext>
            </a:extLst>
          </p:cNvPr>
          <p:cNvCxnSpPr/>
          <p:nvPr/>
        </p:nvCxnSpPr>
        <p:spPr>
          <a:xfrm flipV="1">
            <a:off x="9971595" y="3664023"/>
            <a:ext cx="0" cy="1094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A78D81-B4B9-D5ED-AAF7-D17F0D3A3B92}"/>
              </a:ext>
            </a:extLst>
          </p:cNvPr>
          <p:cNvCxnSpPr>
            <a:cxnSpLocks/>
          </p:cNvCxnSpPr>
          <p:nvPr/>
        </p:nvCxnSpPr>
        <p:spPr>
          <a:xfrm flipV="1">
            <a:off x="9188389" y="4183525"/>
            <a:ext cx="1525239" cy="7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BE8688D-4196-C8DC-CAE1-19FC3D1F98F5}"/>
              </a:ext>
            </a:extLst>
          </p:cNvPr>
          <p:cNvSpPr/>
          <p:nvPr/>
        </p:nvSpPr>
        <p:spPr>
          <a:xfrm>
            <a:off x="500260" y="5992427"/>
            <a:ext cx="3394999" cy="124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7605308-7DBC-9D45-8D65-07C43BC7CBE0}"/>
              </a:ext>
            </a:extLst>
          </p:cNvPr>
          <p:cNvSpPr/>
          <p:nvPr/>
        </p:nvSpPr>
        <p:spPr>
          <a:xfrm>
            <a:off x="427110" y="2547125"/>
            <a:ext cx="5089479" cy="3670755"/>
          </a:xfrm>
          <a:prstGeom prst="rect">
            <a:avLst/>
          </a:prstGeom>
          <a:no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AI-generated content may be incorrect.">
            <a:extLst>
              <a:ext uri="{FF2B5EF4-FFF2-40B4-BE49-F238E27FC236}">
                <a16:creationId xmlns:a16="http://schemas.microsoft.com/office/drawing/2014/main" id="{7158B2BD-5FBC-EE60-7F41-3A639F670E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66340" y="4099679"/>
            <a:ext cx="1919432" cy="1537609"/>
          </a:xfrm>
          <a:prstGeom prst="rect">
            <a:avLst/>
          </a:prstGeom>
        </p:spPr>
      </p:pic>
      <p:sp>
        <p:nvSpPr>
          <p:cNvPr id="2" name="TextBox 1">
            <a:extLst>
              <a:ext uri="{FF2B5EF4-FFF2-40B4-BE49-F238E27FC236}">
                <a16:creationId xmlns:a16="http://schemas.microsoft.com/office/drawing/2014/main" id="{0B1F2FCE-D5D5-30D5-97B1-87530B852DF0}"/>
              </a:ext>
            </a:extLst>
          </p:cNvPr>
          <p:cNvSpPr txBox="1"/>
          <p:nvPr/>
        </p:nvSpPr>
        <p:spPr>
          <a:xfrm>
            <a:off x="1785509" y="1952034"/>
            <a:ext cx="3044152" cy="461665"/>
          </a:xfrm>
          <a:prstGeom prst="rect">
            <a:avLst/>
          </a:prstGeom>
          <a:noFill/>
        </p:spPr>
        <p:txBody>
          <a:bodyPr wrap="square" rtlCol="0">
            <a:spAutoFit/>
          </a:bodyPr>
          <a:lstStyle/>
          <a:p>
            <a:pPr algn="ctr"/>
            <a:r>
              <a:rPr lang="en-US" sz="1200" dirty="0">
                <a:solidFill>
                  <a:schemeClr val="bg1"/>
                </a:solidFill>
                <a:latin typeface="Meta" panose="02000503040000020004" pitchFamily="2" charset="0"/>
              </a:rPr>
              <a:t>% of booth visitors were invitees : 15%</a:t>
            </a:r>
            <a:br>
              <a:rPr lang="en-US" sz="1200" dirty="0">
                <a:solidFill>
                  <a:schemeClr val="bg1"/>
                </a:solidFill>
                <a:latin typeface="Meta" panose="02000503040000020004" pitchFamily="2" charset="0"/>
              </a:rPr>
            </a:br>
            <a:r>
              <a:rPr lang="en-US" sz="1200" dirty="0">
                <a:solidFill>
                  <a:schemeClr val="bg1"/>
                </a:solidFill>
                <a:latin typeface="Meta" panose="02000503040000020004" pitchFamily="2" charset="0"/>
              </a:rPr>
              <a:t>% of invitees visited booth :1%</a:t>
            </a:r>
            <a:endParaRPr lang="en-IN" sz="1200" dirty="0">
              <a:solidFill>
                <a:schemeClr val="bg1"/>
              </a:solidFill>
              <a:latin typeface="Meta" panose="02000503040000020004" pitchFamily="2" charset="0"/>
            </a:endParaRPr>
          </a:p>
        </p:txBody>
      </p:sp>
      <p:sp>
        <p:nvSpPr>
          <p:cNvPr id="12" name="Rectangle 11">
            <a:extLst>
              <a:ext uri="{FF2B5EF4-FFF2-40B4-BE49-F238E27FC236}">
                <a16:creationId xmlns:a16="http://schemas.microsoft.com/office/drawing/2014/main" id="{CB1C15B0-7085-E5B2-8120-283F0347A0D9}"/>
              </a:ext>
            </a:extLst>
          </p:cNvPr>
          <p:cNvSpPr/>
          <p:nvPr/>
        </p:nvSpPr>
        <p:spPr>
          <a:xfrm>
            <a:off x="606551" y="1710494"/>
            <a:ext cx="1197341" cy="20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81C1C25-B503-ECAB-4CA1-38ED032C5C9D}"/>
              </a:ext>
            </a:extLst>
          </p:cNvPr>
          <p:cNvSpPr txBox="1"/>
          <p:nvPr/>
        </p:nvSpPr>
        <p:spPr>
          <a:xfrm>
            <a:off x="606552" y="1670251"/>
            <a:ext cx="1300970" cy="261610"/>
          </a:xfrm>
          <a:prstGeom prst="rect">
            <a:avLst/>
          </a:prstGeom>
          <a:noFill/>
        </p:spPr>
        <p:txBody>
          <a:bodyPr wrap="square" rtlCol="0">
            <a:spAutoFit/>
          </a:bodyPr>
          <a:lstStyle/>
          <a:p>
            <a:r>
              <a:rPr lang="en-IN" sz="1100" dirty="0">
                <a:solidFill>
                  <a:srgbClr val="33CC33"/>
                </a:solidFill>
                <a:latin typeface="Meta" panose="02000503040000020004" pitchFamily="2" charset="0"/>
              </a:rPr>
              <a:t>Invitees : 3,315</a:t>
            </a:r>
          </a:p>
        </p:txBody>
      </p:sp>
      <p:sp>
        <p:nvSpPr>
          <p:cNvPr id="20" name="Rectangle 19">
            <a:extLst>
              <a:ext uri="{FF2B5EF4-FFF2-40B4-BE49-F238E27FC236}">
                <a16:creationId xmlns:a16="http://schemas.microsoft.com/office/drawing/2014/main" id="{996EA999-E974-C802-91AC-4515AA332B71}"/>
              </a:ext>
            </a:extLst>
          </p:cNvPr>
          <p:cNvSpPr/>
          <p:nvPr/>
        </p:nvSpPr>
        <p:spPr>
          <a:xfrm>
            <a:off x="603677" y="1959157"/>
            <a:ext cx="1197341" cy="20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F3E838-3435-D7AB-9D28-DBE6319F17E2}"/>
              </a:ext>
            </a:extLst>
          </p:cNvPr>
          <p:cNvSpPr txBox="1"/>
          <p:nvPr/>
        </p:nvSpPr>
        <p:spPr>
          <a:xfrm>
            <a:off x="603692" y="1917539"/>
            <a:ext cx="1319723" cy="261610"/>
          </a:xfrm>
          <a:prstGeom prst="rect">
            <a:avLst/>
          </a:prstGeom>
          <a:noFill/>
        </p:spPr>
        <p:txBody>
          <a:bodyPr wrap="square" rtlCol="0">
            <a:spAutoFit/>
          </a:bodyPr>
          <a:lstStyle/>
          <a:p>
            <a:r>
              <a:rPr lang="en-US" sz="1100" dirty="0">
                <a:solidFill>
                  <a:srgbClr val="33CC33"/>
                </a:solidFill>
                <a:latin typeface="Meta" panose="02000503040000020004" pitchFamily="2" charset="0"/>
              </a:rPr>
              <a:t>Booth scans: 218</a:t>
            </a:r>
            <a:endParaRPr lang="en-IN" sz="1100" dirty="0">
              <a:solidFill>
                <a:srgbClr val="33CC33"/>
              </a:solidFill>
              <a:latin typeface="Meta" panose="02000503040000020004" pitchFamily="2" charset="0"/>
            </a:endParaRPr>
          </a:p>
        </p:txBody>
      </p:sp>
      <p:sp>
        <p:nvSpPr>
          <p:cNvPr id="24" name="Rectangle 23">
            <a:extLst>
              <a:ext uri="{FF2B5EF4-FFF2-40B4-BE49-F238E27FC236}">
                <a16:creationId xmlns:a16="http://schemas.microsoft.com/office/drawing/2014/main" id="{6EE75064-3208-1A78-A763-506928CCBCA2}"/>
              </a:ext>
            </a:extLst>
          </p:cNvPr>
          <p:cNvSpPr/>
          <p:nvPr/>
        </p:nvSpPr>
        <p:spPr>
          <a:xfrm>
            <a:off x="609426" y="2215768"/>
            <a:ext cx="1197341" cy="20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D04BF5-ABA5-481F-998A-89BFF96BE109}"/>
              </a:ext>
            </a:extLst>
          </p:cNvPr>
          <p:cNvSpPr txBox="1"/>
          <p:nvPr/>
        </p:nvSpPr>
        <p:spPr>
          <a:xfrm>
            <a:off x="704040" y="2177610"/>
            <a:ext cx="1639584" cy="261610"/>
          </a:xfrm>
          <a:prstGeom prst="rect">
            <a:avLst/>
          </a:prstGeom>
          <a:noFill/>
        </p:spPr>
        <p:txBody>
          <a:bodyPr wrap="square" rtlCol="0">
            <a:spAutoFit/>
          </a:bodyPr>
          <a:lstStyle/>
          <a:p>
            <a:r>
              <a:rPr lang="en-US" sz="1100" dirty="0">
                <a:solidFill>
                  <a:srgbClr val="33CC33"/>
                </a:solidFill>
                <a:latin typeface="Meta" panose="02000503040000020004" pitchFamily="2" charset="0"/>
              </a:rPr>
              <a:t>Matches: 33</a:t>
            </a:r>
          </a:p>
        </p:txBody>
      </p:sp>
      <p:sp>
        <p:nvSpPr>
          <p:cNvPr id="25" name="TextBox 24">
            <a:extLst>
              <a:ext uri="{FF2B5EF4-FFF2-40B4-BE49-F238E27FC236}">
                <a16:creationId xmlns:a16="http://schemas.microsoft.com/office/drawing/2014/main" id="{DAD0F631-E1C7-3895-4F71-C353954F362A}"/>
              </a:ext>
            </a:extLst>
          </p:cNvPr>
          <p:cNvSpPr txBox="1"/>
          <p:nvPr/>
        </p:nvSpPr>
        <p:spPr>
          <a:xfrm>
            <a:off x="2041424" y="1707614"/>
            <a:ext cx="3044152" cy="276999"/>
          </a:xfrm>
          <a:prstGeom prst="rect">
            <a:avLst/>
          </a:prstGeom>
          <a:noFill/>
        </p:spPr>
        <p:txBody>
          <a:bodyPr wrap="square" rtlCol="0">
            <a:spAutoFit/>
          </a:bodyPr>
          <a:lstStyle/>
          <a:p>
            <a:r>
              <a:rPr lang="en-IN" sz="1200" dirty="0">
                <a:solidFill>
                  <a:schemeClr val="bg1"/>
                </a:solidFill>
                <a:latin typeface="Meta" panose="02000503040000020004" pitchFamily="2" charset="0"/>
              </a:rPr>
              <a:t>Opened : 29.13%     Clicked : 6.31%</a:t>
            </a:r>
          </a:p>
        </p:txBody>
      </p:sp>
      <p:sp>
        <p:nvSpPr>
          <p:cNvPr id="26" name="Rectangle 25">
            <a:extLst>
              <a:ext uri="{FF2B5EF4-FFF2-40B4-BE49-F238E27FC236}">
                <a16:creationId xmlns:a16="http://schemas.microsoft.com/office/drawing/2014/main" id="{2FE503E5-E962-4AD1-0201-92978F2331BE}"/>
              </a:ext>
            </a:extLst>
          </p:cNvPr>
          <p:cNvSpPr/>
          <p:nvPr/>
        </p:nvSpPr>
        <p:spPr>
          <a:xfrm>
            <a:off x="6702722" y="1981397"/>
            <a:ext cx="1197341" cy="20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498DB9A-3D60-E0BE-02D0-DEFA68BE4D49}"/>
              </a:ext>
            </a:extLst>
          </p:cNvPr>
          <p:cNvSpPr/>
          <p:nvPr/>
        </p:nvSpPr>
        <p:spPr>
          <a:xfrm>
            <a:off x="8357263" y="1980045"/>
            <a:ext cx="1197341" cy="20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BC955F7-385D-2F07-D927-EF090AD7C208}"/>
              </a:ext>
            </a:extLst>
          </p:cNvPr>
          <p:cNvSpPr/>
          <p:nvPr/>
        </p:nvSpPr>
        <p:spPr>
          <a:xfrm>
            <a:off x="9998186" y="1977786"/>
            <a:ext cx="1197341" cy="206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0EA0A59-644B-B632-36A4-24A4E2D44B93}"/>
              </a:ext>
            </a:extLst>
          </p:cNvPr>
          <p:cNvSpPr txBox="1"/>
          <p:nvPr/>
        </p:nvSpPr>
        <p:spPr>
          <a:xfrm>
            <a:off x="8285658" y="1946125"/>
            <a:ext cx="1419438" cy="253916"/>
          </a:xfrm>
          <a:prstGeom prst="rect">
            <a:avLst/>
          </a:prstGeom>
          <a:noFill/>
        </p:spPr>
        <p:txBody>
          <a:bodyPr wrap="square" rtlCol="0">
            <a:spAutoFit/>
          </a:bodyPr>
          <a:lstStyle/>
          <a:p>
            <a:r>
              <a:rPr lang="en-IN" sz="1050" dirty="0">
                <a:solidFill>
                  <a:srgbClr val="33CC33"/>
                </a:solidFill>
                <a:latin typeface="Meta" panose="02000503040000020004" pitchFamily="2" charset="0"/>
              </a:rPr>
              <a:t>Engagement :23.2%</a:t>
            </a:r>
          </a:p>
        </p:txBody>
      </p:sp>
      <p:sp>
        <p:nvSpPr>
          <p:cNvPr id="31" name="TextBox 30">
            <a:extLst>
              <a:ext uri="{FF2B5EF4-FFF2-40B4-BE49-F238E27FC236}">
                <a16:creationId xmlns:a16="http://schemas.microsoft.com/office/drawing/2014/main" id="{E68359BB-9DBD-60A0-535C-01F723AA5530}"/>
              </a:ext>
            </a:extLst>
          </p:cNvPr>
          <p:cNvSpPr txBox="1"/>
          <p:nvPr/>
        </p:nvSpPr>
        <p:spPr>
          <a:xfrm>
            <a:off x="10077070" y="1943251"/>
            <a:ext cx="1146591" cy="253916"/>
          </a:xfrm>
          <a:prstGeom prst="rect">
            <a:avLst/>
          </a:prstGeom>
          <a:noFill/>
        </p:spPr>
        <p:txBody>
          <a:bodyPr wrap="square" rtlCol="0">
            <a:spAutoFit/>
          </a:bodyPr>
          <a:lstStyle/>
          <a:p>
            <a:r>
              <a:rPr lang="en-IN" sz="1050" dirty="0">
                <a:solidFill>
                  <a:srgbClr val="33CC33"/>
                </a:solidFill>
                <a:latin typeface="Meta" panose="02000503040000020004" pitchFamily="2" charset="0"/>
              </a:rPr>
              <a:t>Clicks : 1,223</a:t>
            </a:r>
          </a:p>
        </p:txBody>
      </p:sp>
      <p:sp>
        <p:nvSpPr>
          <p:cNvPr id="19" name="TextBox 18">
            <a:extLst>
              <a:ext uri="{FF2B5EF4-FFF2-40B4-BE49-F238E27FC236}">
                <a16:creationId xmlns:a16="http://schemas.microsoft.com/office/drawing/2014/main" id="{99220053-F5E5-81B9-3C1A-D8442B019B5D}"/>
              </a:ext>
            </a:extLst>
          </p:cNvPr>
          <p:cNvSpPr txBox="1"/>
          <p:nvPr/>
        </p:nvSpPr>
        <p:spPr>
          <a:xfrm>
            <a:off x="6675389" y="1957627"/>
            <a:ext cx="1419439" cy="253916"/>
          </a:xfrm>
          <a:prstGeom prst="rect">
            <a:avLst/>
          </a:prstGeom>
          <a:noFill/>
        </p:spPr>
        <p:txBody>
          <a:bodyPr wrap="square" rtlCol="0">
            <a:spAutoFit/>
          </a:bodyPr>
          <a:lstStyle/>
          <a:p>
            <a:r>
              <a:rPr lang="en-IN" sz="1050" dirty="0">
                <a:solidFill>
                  <a:srgbClr val="33CC33"/>
                </a:solidFill>
                <a:latin typeface="Meta" panose="02000503040000020004" pitchFamily="2" charset="0"/>
              </a:rPr>
              <a:t>Impression : 5,360</a:t>
            </a:r>
          </a:p>
        </p:txBody>
      </p:sp>
    </p:spTree>
    <p:extLst>
      <p:ext uri="{BB962C8B-B14F-4D97-AF65-F5344CB8AC3E}">
        <p14:creationId xmlns:p14="http://schemas.microsoft.com/office/powerpoint/2010/main" val="305761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13203-85B0-9027-C56E-1CD2E4DB68A9}"/>
            </a:ext>
          </a:extLst>
        </p:cNvPr>
        <p:cNvGrpSpPr/>
        <p:nvPr/>
      </p:nvGrpSpPr>
      <p:grpSpPr>
        <a:xfrm>
          <a:off x="0" y="0"/>
          <a:ext cx="0" cy="0"/>
          <a:chOff x="0" y="0"/>
          <a:chExt cx="0" cy="0"/>
        </a:xfrm>
      </p:grpSpPr>
      <p:sp>
        <p:nvSpPr>
          <p:cNvPr id="19" name="TextBox 13">
            <a:extLst>
              <a:ext uri="{FF2B5EF4-FFF2-40B4-BE49-F238E27FC236}">
                <a16:creationId xmlns:a16="http://schemas.microsoft.com/office/drawing/2014/main" id="{FFCAA113-7CC0-91ED-FB7F-B5EA890FDEE4}"/>
              </a:ext>
            </a:extLst>
          </p:cNvPr>
          <p:cNvSpPr txBox="1"/>
          <p:nvPr/>
        </p:nvSpPr>
        <p:spPr>
          <a:xfrm>
            <a:off x="10960114" y="426906"/>
            <a:ext cx="522459" cy="6053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dirty="0"/>
          </a:p>
        </p:txBody>
      </p:sp>
      <p:sp>
        <p:nvSpPr>
          <p:cNvPr id="3" name="TextBox 2">
            <a:extLst>
              <a:ext uri="{FF2B5EF4-FFF2-40B4-BE49-F238E27FC236}">
                <a16:creationId xmlns:a16="http://schemas.microsoft.com/office/drawing/2014/main" id="{826F7530-DDC3-AA61-48A6-1D1E8C29EE1B}"/>
              </a:ext>
            </a:extLst>
          </p:cNvPr>
          <p:cNvSpPr txBox="1"/>
          <p:nvPr/>
        </p:nvSpPr>
        <p:spPr>
          <a:xfrm>
            <a:off x="2181885" y="2218099"/>
            <a:ext cx="7604911" cy="369332"/>
          </a:xfrm>
          <a:prstGeom prst="rect">
            <a:avLst/>
          </a:prstGeom>
          <a:noFill/>
        </p:spPr>
        <p:txBody>
          <a:bodyPr wrap="square" rtlCol="0">
            <a:spAutoFit/>
          </a:bodyPr>
          <a:lstStyle/>
          <a:p>
            <a:r>
              <a:rPr lang="en-US" dirty="0" err="1"/>
              <a:t>falvey</a:t>
            </a:r>
            <a:endParaRPr lang="en-US" dirty="0"/>
          </a:p>
        </p:txBody>
      </p:sp>
      <p:pic>
        <p:nvPicPr>
          <p:cNvPr id="4" name="copy_F6F2A24E-F103-4199-969F-71456A44617D">
            <a:hlinkClick r:id="" action="ppaction://media"/>
            <a:extLst>
              <a:ext uri="{FF2B5EF4-FFF2-40B4-BE49-F238E27FC236}">
                <a16:creationId xmlns:a16="http://schemas.microsoft.com/office/drawing/2014/main" id="{2E08D2FD-6503-2928-707B-DE1E352D07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1182" y="661215"/>
            <a:ext cx="3032240" cy="5390648"/>
          </a:xfrm>
          <a:prstGeom prst="rect">
            <a:avLst/>
          </a:prstGeom>
        </p:spPr>
      </p:pic>
      <p:pic>
        <p:nvPicPr>
          <p:cNvPr id="6" name="Picture 5" descr="A red and white logo&#10;&#10;AI-generated content may be incorrect.">
            <a:extLst>
              <a:ext uri="{FF2B5EF4-FFF2-40B4-BE49-F238E27FC236}">
                <a16:creationId xmlns:a16="http://schemas.microsoft.com/office/drawing/2014/main" id="{C7A9B1ED-26FE-D6B3-F9B6-B078F7A68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0171" y="2392022"/>
            <a:ext cx="4957835" cy="2065764"/>
          </a:xfrm>
          <a:prstGeom prst="rect">
            <a:avLst/>
          </a:prstGeom>
        </p:spPr>
      </p:pic>
    </p:spTree>
    <p:extLst>
      <p:ext uri="{BB962C8B-B14F-4D97-AF65-F5344CB8AC3E}">
        <p14:creationId xmlns:p14="http://schemas.microsoft.com/office/powerpoint/2010/main" val="19589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8CB6B-0D55-2C0A-17FE-476F0B4EB616}"/>
              </a:ext>
            </a:extLst>
          </p:cNvPr>
          <p:cNvPicPr>
            <a:picLocks noChangeAspect="1"/>
          </p:cNvPicPr>
          <p:nvPr/>
        </p:nvPicPr>
        <p:blipFill>
          <a:blip r:embed="rId2"/>
          <a:stretch>
            <a:fillRect/>
          </a:stretch>
        </p:blipFill>
        <p:spPr>
          <a:xfrm>
            <a:off x="880455" y="438941"/>
            <a:ext cx="6369228" cy="5614357"/>
          </a:xfrm>
          <a:prstGeom prst="rect">
            <a:avLst/>
          </a:prstGeom>
        </p:spPr>
      </p:pic>
      <p:sp>
        <p:nvSpPr>
          <p:cNvPr id="5" name="Text Placeholder 9">
            <a:extLst>
              <a:ext uri="{FF2B5EF4-FFF2-40B4-BE49-F238E27FC236}">
                <a16:creationId xmlns:a16="http://schemas.microsoft.com/office/drawing/2014/main" id="{90D670C5-E160-8428-A1FA-6C79CCEE7C94}"/>
              </a:ext>
            </a:extLst>
          </p:cNvPr>
          <p:cNvSpPr>
            <a:spLocks noGrp="1"/>
          </p:cNvSpPr>
          <p:nvPr/>
        </p:nvSpPr>
        <p:spPr bwMode="auto">
          <a:xfrm>
            <a:off x="7811171" y="1094434"/>
            <a:ext cx="4635628" cy="60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457200" rtl="0" eaLnBrk="0" fontAlgn="base" latinLnBrk="0" hangingPunct="0">
              <a:lnSpc>
                <a:spcPct val="150000"/>
              </a:lnSpc>
              <a:spcBef>
                <a:spcPts val="0"/>
              </a:spcBef>
              <a:spcAft>
                <a:spcPct val="0"/>
              </a:spcAft>
              <a:buClr>
                <a:srgbClr val="63666A"/>
              </a:buClr>
              <a:buFont typeface="Arial" panose="020B0604020202020204" pitchFamily="34" charset="0"/>
              <a:buNone/>
              <a:defRPr sz="2500" kern="1200">
                <a:solidFill>
                  <a:srgbClr val="63666A"/>
                </a:solidFill>
                <a:latin typeface="+mn-lt"/>
                <a:ea typeface="+mn-ea"/>
                <a:cs typeface="+mn-cs"/>
              </a:defRPr>
            </a:lvl1pPr>
            <a:lvl2pPr marL="193678" indent="-193678" algn="l" defTabSz="457200" rtl="0" eaLnBrk="0" fontAlgn="base" latinLnBrk="0" hangingPunct="0">
              <a:spcBef>
                <a:spcPct val="20000"/>
              </a:spcBef>
              <a:spcAft>
                <a:spcPct val="0"/>
              </a:spcAft>
              <a:buClr>
                <a:srgbClr val="00AD91"/>
              </a:buClr>
              <a:buFont typeface="Wingdings" pitchFamily="2" charset="2"/>
              <a:buChar char="§"/>
              <a:tabLst/>
              <a:defRPr sz="1400" kern="1200">
                <a:solidFill>
                  <a:srgbClr val="63666A"/>
                </a:solidFill>
                <a:latin typeface="+mn-lt"/>
                <a:ea typeface="+mn-ea"/>
                <a:cs typeface="+mn-cs"/>
              </a:defRPr>
            </a:lvl2pPr>
            <a:lvl3pPr marL="403232" indent="-217492" algn="l" defTabSz="457200" rtl="0" eaLnBrk="0" fontAlgn="base" latinLnBrk="0" hangingPunct="0">
              <a:spcBef>
                <a:spcPct val="20000"/>
              </a:spcBef>
              <a:spcAft>
                <a:spcPct val="0"/>
              </a:spcAft>
              <a:buClr>
                <a:srgbClr val="00AD91"/>
              </a:buClr>
              <a:buFont typeface="Arial" panose="020B0604020202020204" pitchFamily="34" charset="0"/>
              <a:buChar char="–"/>
              <a:tabLst/>
              <a:defRPr sz="1200" kern="1200">
                <a:solidFill>
                  <a:srgbClr val="63666A"/>
                </a:solidFill>
                <a:latin typeface="+mn-lt"/>
                <a:ea typeface="+mn-ea"/>
                <a:cs typeface="+mn-cs"/>
              </a:defRPr>
            </a:lvl3pPr>
            <a:lvl4pPr marL="9525" indent="0" algn="l" defTabSz="457200" rtl="0" eaLnBrk="0" fontAlgn="base" latinLnBrk="0" hangingPunct="0">
              <a:lnSpc>
                <a:spcPct val="150000"/>
              </a:lnSpc>
              <a:spcBef>
                <a:spcPct val="20000"/>
              </a:spcBef>
              <a:spcAft>
                <a:spcPct val="0"/>
              </a:spcAft>
              <a:buClr>
                <a:srgbClr val="00B28A"/>
              </a:buClr>
              <a:buFont typeface="Arial" pitchFamily="34" charset="0"/>
              <a:buNone/>
              <a:tabLst/>
              <a:defRPr sz="1600" kern="1200">
                <a:solidFill>
                  <a:srgbClr val="63666A"/>
                </a:solidFill>
                <a:latin typeface="+mn-lt"/>
                <a:ea typeface="+mn-ea"/>
                <a:cs typeface="+mn-cs"/>
              </a:defRPr>
            </a:lvl4pPr>
            <a:lvl5pPr marL="9525" indent="0" algn="l" defTabSz="457200" rtl="0" eaLnBrk="0" fontAlgn="base" latinLnBrk="0" hangingPunct="0">
              <a:lnSpc>
                <a:spcPct val="150000"/>
              </a:lnSpc>
              <a:spcBef>
                <a:spcPct val="20000"/>
              </a:spcBef>
              <a:spcAft>
                <a:spcPct val="0"/>
              </a:spcAft>
              <a:buClr>
                <a:srgbClr val="00B28A"/>
              </a:buClr>
              <a:buFont typeface="Wingdings" panose="05000000000000000000" pitchFamily="2" charset="2"/>
              <a:buNone/>
              <a:tabLst/>
              <a:defRPr sz="1600" kern="1200">
                <a:solidFill>
                  <a:srgbClr val="63666A"/>
                </a:solidFill>
                <a:latin typeface="+mn-lt"/>
                <a:ea typeface="+mn-ea"/>
                <a:cs typeface="+mn-cs"/>
              </a:defRPr>
            </a:lvl5pPr>
            <a:lvl6pPr marL="2514642" indent="-228604" algn="l" defTabSz="91441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9" indent="-228604" algn="l" defTabSz="91441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57" indent="-228604" algn="l" defTabSz="91441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65" indent="-228604" algn="l" defTabSz="91441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600"/>
              </a:spcBef>
            </a:pPr>
            <a:r>
              <a:rPr lang="en-US" sz="1600" b="1" dirty="0">
                <a:highlight>
                  <a:srgbClr val="FFFFFF"/>
                </a:highlight>
                <a:latin typeface="Aptos" panose="020B0004020202020204"/>
                <a:cs typeface="Arial"/>
              </a:rPr>
              <a:t>9 Months of Roll Out (Dec 24 – August 25)</a:t>
            </a:r>
            <a:endParaRPr lang="en-US" dirty="0">
              <a:latin typeface="Aptos" panose="020B0004020202020204"/>
            </a:endParaRPr>
          </a:p>
          <a:p>
            <a:pPr marL="285750" indent="-285750" defTabSz="914400">
              <a:lnSpc>
                <a:spcPct val="100000"/>
              </a:lnSpc>
              <a:spcBef>
                <a:spcPts val="600"/>
              </a:spcBef>
              <a:buFont typeface="Arial" panose="020B0604020202020204" pitchFamily="34" charset="0"/>
              <a:buChar char="•"/>
            </a:pPr>
            <a:r>
              <a:rPr lang="en-US" sz="1600" dirty="0">
                <a:highlight>
                  <a:srgbClr val="FFFFFF"/>
                </a:highlight>
                <a:latin typeface="Aptos" panose="020B0004020202020204"/>
                <a:cs typeface="Arial"/>
              </a:rPr>
              <a:t>68K ship-to locations enrolled</a:t>
            </a:r>
            <a:endParaRPr lang="en-US" dirty="0">
              <a:latin typeface="Aptos" panose="020B0004020202020204"/>
              <a:cs typeface="Arial"/>
            </a:endParaRPr>
          </a:p>
          <a:p>
            <a:pPr marL="285750" indent="-285750" defTabSz="914400">
              <a:lnSpc>
                <a:spcPct val="100000"/>
              </a:lnSpc>
              <a:spcBef>
                <a:spcPts val="600"/>
              </a:spcBef>
              <a:buFont typeface="Arial" panose="020B0604020202020204" pitchFamily="34" charset="0"/>
              <a:buChar char="•"/>
            </a:pPr>
            <a:r>
              <a:rPr lang="en-US" sz="1600" dirty="0">
                <a:highlight>
                  <a:srgbClr val="FFFFFF"/>
                </a:highlight>
                <a:latin typeface="Aptos" panose="020B0004020202020204"/>
                <a:cs typeface="Arial"/>
              </a:rPr>
              <a:t>50K unique portal users</a:t>
            </a:r>
          </a:p>
          <a:p>
            <a:pPr marL="285750" indent="-285750" defTabSz="914400">
              <a:lnSpc>
                <a:spcPct val="100000"/>
              </a:lnSpc>
              <a:spcBef>
                <a:spcPts val="600"/>
              </a:spcBef>
              <a:buFont typeface="Arial" panose="020B0604020202020204" pitchFamily="34" charset="0"/>
              <a:buChar char="•"/>
            </a:pPr>
            <a:r>
              <a:rPr lang="en-US" sz="1600" dirty="0">
                <a:highlight>
                  <a:srgbClr val="FFFFFF"/>
                </a:highlight>
                <a:latin typeface="Aptos" panose="020B0004020202020204"/>
                <a:cs typeface="Arial"/>
              </a:rPr>
              <a:t>21K service requests created to date</a:t>
            </a:r>
          </a:p>
          <a:p>
            <a:pPr marL="285750" indent="-285750" defTabSz="914400">
              <a:lnSpc>
                <a:spcPct val="100000"/>
              </a:lnSpc>
              <a:spcBef>
                <a:spcPts val="600"/>
              </a:spcBef>
              <a:buFont typeface="Arial" panose="020B0604020202020204" pitchFamily="34" charset="0"/>
              <a:buChar char="•"/>
            </a:pPr>
            <a:r>
              <a:rPr lang="en-US" sz="1600" dirty="0">
                <a:highlight>
                  <a:srgbClr val="FFFFFF"/>
                </a:highlight>
                <a:latin typeface="Aptos" panose="020B0004020202020204"/>
                <a:cs typeface="Arial"/>
              </a:rPr>
              <a:t>Wearer management is a key feature</a:t>
            </a:r>
          </a:p>
        </p:txBody>
      </p:sp>
    </p:spTree>
    <p:extLst>
      <p:ext uri="{BB962C8B-B14F-4D97-AF65-F5344CB8AC3E}">
        <p14:creationId xmlns:p14="http://schemas.microsoft.com/office/powerpoint/2010/main" val="100275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81E8E9-D0B2-4021-AB01-9B29F9076BEF}"/>
              </a:ext>
            </a:extLst>
          </p:cNvPr>
          <p:cNvSpPr/>
          <p:nvPr>
            <p:custDataLst>
              <p:tags r:id="rId2"/>
            </p:custDataLst>
          </p:nvPr>
        </p:nvSpPr>
        <p:spPr>
          <a:xfrm>
            <a:off x="5590546" y="1000897"/>
            <a:ext cx="8486226" cy="3855308"/>
          </a:xfrm>
          <a:prstGeom prst="rect">
            <a:avLst/>
          </a:prstGeom>
          <a:noFill/>
          <a:ln w="1905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dirty="0">
                <a:solidFill>
                  <a:srgbClr val="000000"/>
                </a:solidFill>
              </a:rPr>
              <a:t>Join at slido.com</a:t>
            </a:r>
            <a:br>
              <a:rPr lang="da-DK" sz="4000" b="1" dirty="0">
                <a:solidFill>
                  <a:srgbClr val="000000"/>
                </a:solidFill>
              </a:rPr>
            </a:br>
            <a:r>
              <a:rPr lang="da-DK" sz="4000" b="1" dirty="0">
                <a:solidFill>
                  <a:srgbClr val="000000"/>
                </a:solidFill>
              </a:rPr>
              <a:t>#5438387</a:t>
            </a:r>
            <a:endParaRPr lang="en-US" sz="4000" b="1" dirty="0">
              <a:solidFill>
                <a:srgbClr val="000000"/>
              </a:solidFill>
            </a:endParaRPr>
          </a:p>
        </p:txBody>
      </p:sp>
      <p:sp>
        <p:nvSpPr>
          <p:cNvPr id="5" name="Rectangle 4">
            <a:extLst>
              <a:ext uri="{FF2B5EF4-FFF2-40B4-BE49-F238E27FC236}">
                <a16:creationId xmlns:a16="http://schemas.microsoft.com/office/drawing/2014/main" id="{AB398D22-CA12-6B21-E30E-E0E33BF6AF94}"/>
              </a:ext>
            </a:extLst>
          </p:cNvPr>
          <p:cNvSpPr/>
          <p:nvPr/>
        </p:nvSpPr>
        <p:spPr>
          <a:xfrm>
            <a:off x="0" y="5820032"/>
            <a:ext cx="12192001" cy="1037968"/>
          </a:xfrm>
          <a:prstGeom prst="rect">
            <a:avLst/>
          </a:prstGeom>
          <a:solidFill>
            <a:srgbClr val="198038"/>
          </a:solidFill>
          <a:ln w="19050" cap="flat" cmpd="sng" algn="ctr">
            <a:noFill/>
            <a:prstDash val="solid"/>
          </a:ln>
          <a:effectLst/>
          <a:extLst>
            <a:ext uri="{91240B29-F687-4F45-9708-019B960494DF}">
              <a14:hiddenLine xmlns:a14="http://schemas.microsoft.com/office/drawing/2010/main" w="1905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US" sz="2600">
                <a:solidFill>
                  <a:srgbClr val="FFFFFF"/>
                </a:solidFill>
              </a:rPr>
              <a:t>The </a:t>
            </a:r>
            <a:r>
              <a:rPr lang="en-US" sz="2600">
                <a:solidFill>
                  <a:srgbClr val="FFFFFF"/>
                </a:solidFill>
                <a:hlinkClick r:id="rId4">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C809A005-E6F2-0A3A-94D1-5B14BCC94BFC}"/>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2D002350-1D67-C032-6C59-ACA88A6A2453}"/>
              </a:ext>
            </a:extLst>
          </p:cNvPr>
          <p:cNvSpPr/>
          <p:nvPr/>
        </p:nvSpPr>
        <p:spPr>
          <a:xfrm rot="2700000">
            <a:off x="9620371" y="514924"/>
            <a:ext cx="3335198" cy="778213"/>
          </a:xfrm>
          <a:prstGeom prst="trapezoid">
            <a:avLst>
              <a:gd name="adj" fmla="val 100000"/>
            </a:avLst>
          </a:prstGeom>
          <a:solidFill>
            <a:srgbClr val="EDFAF2"/>
          </a:solidFill>
          <a:ln w="19050" cap="flat" cmpd="sng" algn="ctr">
            <a:noFill/>
            <a:prstDash val="solid"/>
          </a:ln>
          <a:effectLst/>
          <a:extLst>
            <a:ext uri="{91240B29-F687-4F45-9708-019B960494DF}">
              <a14:hiddenLine xmlns:a14="http://schemas.microsoft.com/office/drawing/2010/main" w="1905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7">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3A657106-2D87-56F3-A49C-6F6C2FE86B1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pic>
        <p:nvPicPr>
          <p:cNvPr id="6" name="Picture 5" descr="A qr code with black squares&#10;&#10;AI-generated content may be incorrect.">
            <a:extLst>
              <a:ext uri="{FF2B5EF4-FFF2-40B4-BE49-F238E27FC236}">
                <a16:creationId xmlns:a16="http://schemas.microsoft.com/office/drawing/2014/main" id="{4B70EEBC-9E1D-C24D-342B-02B6234402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693" y="340373"/>
            <a:ext cx="4997745" cy="4997745"/>
          </a:xfrm>
          <a:prstGeom prst="rect">
            <a:avLst/>
          </a:prstGeom>
        </p:spPr>
      </p:pic>
    </p:spTree>
    <p:custDataLst>
      <p:tags r:id="rId1"/>
    </p:custDataLst>
    <p:extLst>
      <p:ext uri="{BB962C8B-B14F-4D97-AF65-F5344CB8AC3E}">
        <p14:creationId xmlns:p14="http://schemas.microsoft.com/office/powerpoint/2010/main" val="4120709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9EC42F-797A-5638-33F1-FC8D98279D66}"/>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444693" y="1742703"/>
            <a:ext cx="2371696" cy="2371696"/>
          </a:xfrm>
          <a:prstGeom prst="rect">
            <a:avLst/>
          </a:prstGeom>
        </p:spPr>
      </p:pic>
      <p:sp>
        <p:nvSpPr>
          <p:cNvPr id="4" name="Rectangle 3">
            <a:extLst>
              <a:ext uri="{FF2B5EF4-FFF2-40B4-BE49-F238E27FC236}">
                <a16:creationId xmlns:a16="http://schemas.microsoft.com/office/drawing/2014/main" id="{2F6DC1EB-3283-574C-4BAE-3A072A09C099}"/>
              </a:ext>
            </a:extLst>
          </p:cNvPr>
          <p:cNvSpPr/>
          <p:nvPr>
            <p:custDataLst>
              <p:tags r:id="rId3"/>
            </p:custDataLst>
          </p:nvPr>
        </p:nvSpPr>
        <p:spPr>
          <a:xfrm>
            <a:off x="3112851" y="1000897"/>
            <a:ext cx="8486226" cy="3855308"/>
          </a:xfrm>
          <a:prstGeom prst="rect">
            <a:avLst/>
          </a:prstGeom>
          <a:noFill/>
          <a:ln w="1905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Who is 2026's Best of the Best</a:t>
            </a:r>
          </a:p>
        </p:txBody>
      </p:sp>
      <p:sp>
        <p:nvSpPr>
          <p:cNvPr id="5" name="Rectangle 4">
            <a:extLst>
              <a:ext uri="{FF2B5EF4-FFF2-40B4-BE49-F238E27FC236}">
                <a16:creationId xmlns:a16="http://schemas.microsoft.com/office/drawing/2014/main" id="{0ACE99DD-9840-A9A9-535C-FC708D269632}"/>
              </a:ext>
            </a:extLst>
          </p:cNvPr>
          <p:cNvSpPr/>
          <p:nvPr/>
        </p:nvSpPr>
        <p:spPr>
          <a:xfrm>
            <a:off x="0" y="5820032"/>
            <a:ext cx="12192001" cy="1037968"/>
          </a:xfrm>
          <a:prstGeom prst="rect">
            <a:avLst/>
          </a:prstGeom>
          <a:solidFill>
            <a:srgbClr val="198038"/>
          </a:solidFill>
          <a:ln w="19050" cap="flat" cmpd="sng" algn="ctr">
            <a:noFill/>
            <a:prstDash val="solid"/>
          </a:ln>
          <a:effectLst/>
          <a:extLst>
            <a:ext uri="{91240B29-F687-4F45-9708-019B960494DF}">
              <a14:hiddenLine xmlns:a14="http://schemas.microsoft.com/office/drawing/2010/main" w="1905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2BD85218-9E17-76E1-7988-5EF6C1BBD09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25409B71-6357-D07E-5EE2-908E99ADEA6A}"/>
              </a:ext>
            </a:extLst>
          </p:cNvPr>
          <p:cNvSpPr/>
          <p:nvPr/>
        </p:nvSpPr>
        <p:spPr>
          <a:xfrm rot="2700000">
            <a:off x="9620371" y="514924"/>
            <a:ext cx="3335198" cy="778213"/>
          </a:xfrm>
          <a:prstGeom prst="trapezoid">
            <a:avLst>
              <a:gd name="adj" fmla="val 100000"/>
            </a:avLst>
          </a:prstGeom>
          <a:solidFill>
            <a:srgbClr val="EDFAF2"/>
          </a:solidFill>
          <a:ln w="19050" cap="flat" cmpd="sng" algn="ctr">
            <a:noFill/>
            <a:prstDash val="solid"/>
          </a:ln>
          <a:effectLst/>
          <a:extLst>
            <a:ext uri="{91240B29-F687-4F45-9708-019B960494DF}">
              <a14:hiddenLine xmlns:a14="http://schemas.microsoft.com/office/drawing/2010/main" w="1905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10" name="Graphic 9">
            <a:extLst>
              <a:ext uri="{FF2B5EF4-FFF2-40B4-BE49-F238E27FC236}">
                <a16:creationId xmlns:a16="http://schemas.microsoft.com/office/drawing/2014/main" id="{60FF3AAE-E9A7-1531-B039-B24521A68205}"/>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7994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4"/>
                                        </p:tgtEl>
                                      </p:cBhvr>
                                    </p:animEffect>
                                    <p:animScale>
                                      <p:cBhvr>
                                        <p:cTn id="7" dur="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231140" y="243840"/>
            <a:ext cx="11724640" cy="6377941"/>
          </a:xfrm>
          <a:custGeom>
            <a:avLst/>
            <a:gdLst/>
            <a:ahLst/>
            <a:cxnLst/>
            <a:rect l="l" t="t" r="r" b="b"/>
            <a:pathLst>
              <a:path w="23449280" h="12755880" extrusionOk="0">
                <a:moveTo>
                  <a:pt x="0" y="0"/>
                </a:moveTo>
                <a:lnTo>
                  <a:pt x="23449280" y="0"/>
                </a:lnTo>
                <a:lnTo>
                  <a:pt x="23449280" y="12755880"/>
                </a:lnTo>
                <a:lnTo>
                  <a:pt x="0" y="12755880"/>
                </a:lnTo>
                <a:close/>
              </a:path>
            </a:pathLst>
          </a:custGeom>
          <a:solidFill>
            <a:srgbClr val="FFFFFF"/>
          </a:solidFill>
          <a:ln>
            <a:noFill/>
          </a:ln>
        </p:spPr>
        <p:txBody>
          <a:bodyPr/>
          <a:lstStyle/>
          <a:p>
            <a:endParaRPr lang="en-US" sz="1200"/>
          </a:p>
        </p:txBody>
      </p:sp>
      <p:sp>
        <p:nvSpPr>
          <p:cNvPr id="93" name="Google Shape;93;p1"/>
          <p:cNvSpPr/>
          <p:nvPr/>
        </p:nvSpPr>
        <p:spPr>
          <a:xfrm>
            <a:off x="10474561" y="5881602"/>
            <a:ext cx="1467167" cy="733615"/>
          </a:xfrm>
          <a:custGeom>
            <a:avLst/>
            <a:gdLst/>
            <a:ahLst/>
            <a:cxnLst/>
            <a:rect l="l" t="t" r="r" b="b"/>
            <a:pathLst>
              <a:path w="2934335" h="1467231" extrusionOk="0">
                <a:moveTo>
                  <a:pt x="0" y="0"/>
                </a:moveTo>
                <a:lnTo>
                  <a:pt x="2934335" y="0"/>
                </a:lnTo>
                <a:lnTo>
                  <a:pt x="2934335" y="1467231"/>
                </a:lnTo>
                <a:lnTo>
                  <a:pt x="0" y="1467231"/>
                </a:lnTo>
                <a:lnTo>
                  <a:pt x="0" y="0"/>
                </a:lnTo>
                <a:close/>
              </a:path>
            </a:pathLst>
          </a:custGeom>
          <a:blipFill rotWithShape="1">
            <a:blip r:embed="rId3">
              <a:alphaModFix/>
            </a:blip>
            <a:stretch>
              <a:fillRect b="1"/>
            </a:stretch>
          </a:blipFill>
          <a:ln>
            <a:noFill/>
          </a:ln>
        </p:spPr>
        <p:txBody>
          <a:bodyPr/>
          <a:lstStyle/>
          <a:p>
            <a:endParaRPr lang="en-US" sz="1200"/>
          </a:p>
        </p:txBody>
      </p:sp>
      <p:sp>
        <p:nvSpPr>
          <p:cNvPr id="94" name="Google Shape;94;p1"/>
          <p:cNvSpPr/>
          <p:nvPr/>
        </p:nvSpPr>
        <p:spPr>
          <a:xfrm>
            <a:off x="319337" y="1129207"/>
            <a:ext cx="3698687" cy="2157545"/>
          </a:xfrm>
          <a:custGeom>
            <a:avLst/>
            <a:gdLst/>
            <a:ahLst/>
            <a:cxnLst/>
            <a:rect l="l" t="t" r="r" b="b"/>
            <a:pathLst>
              <a:path w="6861556" h="4002532" extrusionOk="0">
                <a:moveTo>
                  <a:pt x="0" y="0"/>
                </a:moveTo>
                <a:lnTo>
                  <a:pt x="6861556" y="0"/>
                </a:lnTo>
                <a:lnTo>
                  <a:pt x="6861556" y="4002532"/>
                </a:lnTo>
                <a:lnTo>
                  <a:pt x="0" y="4002532"/>
                </a:lnTo>
                <a:lnTo>
                  <a:pt x="0" y="0"/>
                </a:lnTo>
                <a:close/>
              </a:path>
            </a:pathLst>
          </a:custGeom>
          <a:blipFill rotWithShape="1">
            <a:blip r:embed="rId4">
              <a:alphaModFix/>
            </a:blip>
            <a:stretch>
              <a:fillRect t="-7748" b="-7748"/>
            </a:stretch>
          </a:blipFill>
          <a:ln>
            <a:noFill/>
          </a:ln>
        </p:spPr>
        <p:txBody>
          <a:bodyPr/>
          <a:lstStyle/>
          <a:p>
            <a:endParaRPr lang="en-US" sz="1200"/>
          </a:p>
        </p:txBody>
      </p:sp>
      <p:sp>
        <p:nvSpPr>
          <p:cNvPr id="95" name="Google Shape;95;p1"/>
          <p:cNvSpPr/>
          <p:nvPr/>
        </p:nvSpPr>
        <p:spPr>
          <a:xfrm>
            <a:off x="355944" y="3745401"/>
            <a:ext cx="3662081" cy="2136191"/>
          </a:xfrm>
          <a:custGeom>
            <a:avLst/>
            <a:gdLst/>
            <a:ahLst/>
            <a:cxnLst/>
            <a:rect l="l" t="t" r="r" b="b"/>
            <a:pathLst>
              <a:path w="6861556" h="4002532" extrusionOk="0">
                <a:moveTo>
                  <a:pt x="0" y="0"/>
                </a:moveTo>
                <a:lnTo>
                  <a:pt x="6861556" y="0"/>
                </a:lnTo>
                <a:lnTo>
                  <a:pt x="6861556" y="4002532"/>
                </a:lnTo>
                <a:lnTo>
                  <a:pt x="0" y="4002532"/>
                </a:lnTo>
                <a:lnTo>
                  <a:pt x="0" y="0"/>
                </a:lnTo>
                <a:close/>
              </a:path>
            </a:pathLst>
          </a:custGeom>
          <a:blipFill rotWithShape="1">
            <a:blip r:embed="rId5">
              <a:alphaModFix/>
            </a:blip>
            <a:stretch>
              <a:fillRect t="-7748" b="-7748"/>
            </a:stretch>
          </a:blipFill>
          <a:ln>
            <a:noFill/>
          </a:ln>
        </p:spPr>
        <p:txBody>
          <a:bodyPr/>
          <a:lstStyle/>
          <a:p>
            <a:endParaRPr lang="en-US" sz="1200"/>
          </a:p>
        </p:txBody>
      </p:sp>
      <p:sp>
        <p:nvSpPr>
          <p:cNvPr id="96" name="Google Shape;96;p1"/>
          <p:cNvSpPr txBox="1"/>
          <p:nvPr/>
        </p:nvSpPr>
        <p:spPr>
          <a:xfrm>
            <a:off x="355943" y="3354413"/>
            <a:ext cx="995276" cy="203133"/>
          </a:xfrm>
          <a:prstGeom prst="rect">
            <a:avLst/>
          </a:prstGeom>
          <a:noFill/>
          <a:ln>
            <a:noFill/>
          </a:ln>
        </p:spPr>
        <p:txBody>
          <a:bodyPr spcFirstLastPara="1" wrap="square" lIns="0" tIns="0" rIns="0" bIns="0" anchor="t" anchorCtr="0">
            <a:spAutoFit/>
          </a:bodyPr>
          <a:lstStyle/>
          <a:p>
            <a:pPr>
              <a:lnSpc>
                <a:spcPct val="120000"/>
              </a:lnSpc>
            </a:pPr>
            <a:r>
              <a:rPr lang="en-US" sz="1100" b="1">
                <a:solidFill>
                  <a:srgbClr val="000000"/>
                </a:solidFill>
                <a:latin typeface="PT Sans"/>
                <a:ea typeface="PT Sans"/>
                <a:cs typeface="PT Sans"/>
                <a:sym typeface="PT Sans"/>
              </a:rPr>
              <a:t>Front of Card</a:t>
            </a:r>
            <a:endParaRPr sz="1200"/>
          </a:p>
        </p:txBody>
      </p:sp>
      <p:sp>
        <p:nvSpPr>
          <p:cNvPr id="97" name="Google Shape;97;p1"/>
          <p:cNvSpPr txBox="1"/>
          <p:nvPr/>
        </p:nvSpPr>
        <p:spPr>
          <a:xfrm>
            <a:off x="2804926" y="6225457"/>
            <a:ext cx="7210085" cy="221599"/>
          </a:xfrm>
          <a:prstGeom prst="rect">
            <a:avLst/>
          </a:prstGeom>
          <a:noFill/>
          <a:ln>
            <a:noFill/>
          </a:ln>
        </p:spPr>
        <p:txBody>
          <a:bodyPr spcFirstLastPara="1" wrap="square" lIns="0" tIns="0" rIns="0" bIns="0" anchor="t" anchorCtr="0">
            <a:spAutoFit/>
          </a:bodyPr>
          <a:lstStyle/>
          <a:p>
            <a:pPr algn="ctr">
              <a:lnSpc>
                <a:spcPct val="120000"/>
              </a:lnSpc>
            </a:pPr>
            <a:r>
              <a:rPr lang="en-US" sz="1200">
                <a:solidFill>
                  <a:srgbClr val="000000"/>
                </a:solidFill>
                <a:latin typeface="Gill Sans"/>
                <a:ea typeface="Gill Sans"/>
                <a:cs typeface="Gill Sans"/>
                <a:sym typeface="Gill Sans"/>
              </a:rPr>
              <a:t>TRSA • 1800 DIAGONAL ROAD, SUITE 200, ALEXANDRIA, VA 22314 • 877-770-9274 • TRSA.ORG</a:t>
            </a:r>
            <a:endParaRPr sz="1200"/>
          </a:p>
        </p:txBody>
      </p:sp>
      <p:sp>
        <p:nvSpPr>
          <p:cNvPr id="98" name="Google Shape;98;p1"/>
          <p:cNvSpPr txBox="1"/>
          <p:nvPr/>
        </p:nvSpPr>
        <p:spPr>
          <a:xfrm>
            <a:off x="379560" y="387351"/>
            <a:ext cx="11308825" cy="724301"/>
          </a:xfrm>
          <a:prstGeom prst="rect">
            <a:avLst/>
          </a:prstGeom>
          <a:noFill/>
          <a:ln>
            <a:noFill/>
          </a:ln>
        </p:spPr>
        <p:txBody>
          <a:bodyPr spcFirstLastPara="1" wrap="square" lIns="0" tIns="0" rIns="0" bIns="0" anchor="t" anchorCtr="0">
            <a:spAutoFit/>
          </a:bodyPr>
          <a:lstStyle/>
          <a:p>
            <a:pPr>
              <a:lnSpc>
                <a:spcPct val="119989"/>
              </a:lnSpc>
            </a:pPr>
            <a:r>
              <a:rPr lang="en-US" sz="3922" b="1">
                <a:solidFill>
                  <a:srgbClr val="000000"/>
                </a:solidFill>
                <a:latin typeface="PT Sans"/>
                <a:ea typeface="PT Sans"/>
                <a:cs typeface="PT Sans"/>
                <a:sym typeface="PT Sans"/>
              </a:rPr>
              <a:t>Improving Local SEO &amp; Encouraging Google Reviews </a:t>
            </a:r>
            <a:endParaRPr sz="1200"/>
          </a:p>
        </p:txBody>
      </p:sp>
      <p:sp>
        <p:nvSpPr>
          <p:cNvPr id="99" name="Google Shape;99;p1"/>
          <p:cNvSpPr txBox="1"/>
          <p:nvPr/>
        </p:nvSpPr>
        <p:spPr>
          <a:xfrm>
            <a:off x="4289806" y="1065424"/>
            <a:ext cx="7368400" cy="2560573"/>
          </a:xfrm>
          <a:prstGeom prst="rect">
            <a:avLst/>
          </a:prstGeom>
          <a:noFill/>
          <a:ln>
            <a:noFill/>
          </a:ln>
        </p:spPr>
        <p:txBody>
          <a:bodyPr spcFirstLastPara="1" wrap="square" lIns="0" tIns="0" rIns="0" bIns="0" anchor="t" anchorCtr="0">
            <a:spAutoFit/>
          </a:bodyPr>
          <a:lstStyle/>
          <a:p>
            <a:pPr>
              <a:lnSpc>
                <a:spcPct val="120006"/>
              </a:lnSpc>
            </a:pPr>
            <a:r>
              <a:rPr lang="en-US" sz="1933" b="1">
                <a:solidFill>
                  <a:srgbClr val="000000"/>
                </a:solidFill>
                <a:latin typeface="PT Sans"/>
                <a:ea typeface="PT Sans"/>
                <a:cs typeface="PT Sans"/>
                <a:sym typeface="PT Sans"/>
              </a:rPr>
              <a:t>Goal: </a:t>
            </a:r>
            <a:endParaRPr sz="1200"/>
          </a:p>
          <a:p>
            <a:pPr>
              <a:lnSpc>
                <a:spcPct val="120008"/>
              </a:lnSpc>
            </a:pPr>
            <a:r>
              <a:rPr lang="en-US" sz="1666">
                <a:solidFill>
                  <a:srgbClr val="000000"/>
                </a:solidFill>
                <a:latin typeface="PT Sans"/>
                <a:ea typeface="PT Sans"/>
                <a:cs typeface="PT Sans"/>
                <a:sym typeface="PT Sans"/>
              </a:rPr>
              <a:t>Increase customer reviews and engagement on Google to boost</a:t>
            </a:r>
            <a:br>
              <a:rPr lang="en-US" sz="1666">
                <a:latin typeface="PT Sans"/>
                <a:ea typeface="PT Sans"/>
                <a:cs typeface="PT Sans"/>
                <a:sym typeface="PT Sans"/>
              </a:rPr>
            </a:br>
            <a:r>
              <a:rPr lang="en-US" sz="1666">
                <a:solidFill>
                  <a:srgbClr val="000000"/>
                </a:solidFill>
                <a:latin typeface="PT Sans"/>
                <a:ea typeface="PT Sans"/>
                <a:cs typeface="PT Sans"/>
                <a:sym typeface="PT Sans"/>
              </a:rPr>
              <a:t>Capitol’s online presence, local SEO, and build trust with potential customers.</a:t>
            </a:r>
            <a:endParaRPr sz="1200"/>
          </a:p>
          <a:p>
            <a:pPr>
              <a:lnSpc>
                <a:spcPct val="120006"/>
              </a:lnSpc>
            </a:pPr>
            <a:r>
              <a:rPr lang="en-US" sz="1933" b="1">
                <a:solidFill>
                  <a:srgbClr val="000000"/>
                </a:solidFill>
                <a:latin typeface="PT Sans"/>
                <a:ea typeface="PT Sans"/>
                <a:cs typeface="PT Sans"/>
                <a:sym typeface="PT Sans"/>
              </a:rPr>
              <a:t>Strategy:</a:t>
            </a:r>
            <a:endParaRPr sz="1200"/>
          </a:p>
          <a:p>
            <a:pPr>
              <a:lnSpc>
                <a:spcPct val="120000"/>
              </a:lnSpc>
            </a:pPr>
            <a:r>
              <a:rPr lang="en-US" sz="1667">
                <a:solidFill>
                  <a:srgbClr val="000000"/>
                </a:solidFill>
                <a:latin typeface="PT Sans"/>
                <a:ea typeface="PT Sans"/>
                <a:cs typeface="PT Sans"/>
                <a:sym typeface="PT Sans"/>
              </a:rPr>
              <a:t>Designed printed review cards with QR codes for drivers to hand out during routes, each including a personal note to make the request more friendly. Kept the Google Business Profile regularly updated to stay fresh and maintain visibility in search results.</a:t>
            </a:r>
            <a:endParaRPr sz="1200"/>
          </a:p>
        </p:txBody>
      </p:sp>
      <p:sp>
        <p:nvSpPr>
          <p:cNvPr id="100" name="Google Shape;100;p1"/>
          <p:cNvSpPr txBox="1"/>
          <p:nvPr/>
        </p:nvSpPr>
        <p:spPr>
          <a:xfrm>
            <a:off x="379560" y="5951451"/>
            <a:ext cx="948043" cy="203133"/>
          </a:xfrm>
          <a:prstGeom prst="rect">
            <a:avLst/>
          </a:prstGeom>
          <a:noFill/>
          <a:ln>
            <a:noFill/>
          </a:ln>
        </p:spPr>
        <p:txBody>
          <a:bodyPr spcFirstLastPara="1" wrap="square" lIns="0" tIns="0" rIns="0" bIns="0" anchor="t" anchorCtr="0">
            <a:spAutoFit/>
          </a:bodyPr>
          <a:lstStyle/>
          <a:p>
            <a:pPr>
              <a:lnSpc>
                <a:spcPct val="120000"/>
              </a:lnSpc>
            </a:pPr>
            <a:r>
              <a:rPr lang="en-US" sz="1100" b="1">
                <a:solidFill>
                  <a:srgbClr val="000000"/>
                </a:solidFill>
                <a:latin typeface="PT Sans"/>
                <a:ea typeface="PT Sans"/>
                <a:cs typeface="PT Sans"/>
                <a:sym typeface="PT Sans"/>
              </a:rPr>
              <a:t>Back of Card</a:t>
            </a:r>
            <a:endParaRPr sz="1200"/>
          </a:p>
        </p:txBody>
      </p:sp>
      <p:grpSp>
        <p:nvGrpSpPr>
          <p:cNvPr id="101" name="Google Shape;101;p1"/>
          <p:cNvGrpSpPr/>
          <p:nvPr/>
        </p:nvGrpSpPr>
        <p:grpSpPr>
          <a:xfrm>
            <a:off x="4152484" y="3745401"/>
            <a:ext cx="7643030" cy="1965823"/>
            <a:chOff x="0" y="0"/>
            <a:chExt cx="14220472" cy="4082988"/>
          </a:xfrm>
        </p:grpSpPr>
        <p:sp>
          <p:nvSpPr>
            <p:cNvPr id="102" name="Google Shape;102;p1"/>
            <p:cNvSpPr/>
            <p:nvPr/>
          </p:nvSpPr>
          <p:spPr>
            <a:xfrm>
              <a:off x="20150" y="22346"/>
              <a:ext cx="14180171" cy="4038296"/>
            </a:xfrm>
            <a:custGeom>
              <a:avLst/>
              <a:gdLst/>
              <a:ahLst/>
              <a:cxnLst/>
              <a:rect l="l" t="t" r="r" b="b"/>
              <a:pathLst>
                <a:path w="14180171" h="4038296" extrusionOk="0">
                  <a:moveTo>
                    <a:pt x="0" y="0"/>
                  </a:moveTo>
                  <a:lnTo>
                    <a:pt x="14180171" y="0"/>
                  </a:lnTo>
                  <a:lnTo>
                    <a:pt x="14180171" y="4038296"/>
                  </a:lnTo>
                  <a:lnTo>
                    <a:pt x="0" y="4038296"/>
                  </a:lnTo>
                  <a:close/>
                </a:path>
              </a:pathLst>
            </a:custGeom>
            <a:solidFill>
              <a:srgbClr val="C00000"/>
            </a:solidFill>
            <a:ln>
              <a:noFill/>
            </a:ln>
          </p:spPr>
          <p:txBody>
            <a:bodyPr/>
            <a:lstStyle/>
            <a:p>
              <a:endParaRPr lang="en-US" sz="1200"/>
            </a:p>
          </p:txBody>
        </p:sp>
        <p:sp>
          <p:nvSpPr>
            <p:cNvPr id="103" name="Google Shape;103;p1"/>
            <p:cNvSpPr/>
            <p:nvPr/>
          </p:nvSpPr>
          <p:spPr>
            <a:xfrm>
              <a:off x="0" y="0"/>
              <a:ext cx="14220472" cy="4082988"/>
            </a:xfrm>
            <a:custGeom>
              <a:avLst/>
              <a:gdLst/>
              <a:ahLst/>
              <a:cxnLst/>
              <a:rect l="l" t="t" r="r" b="b"/>
              <a:pathLst>
                <a:path w="14220472" h="4082988" extrusionOk="0">
                  <a:moveTo>
                    <a:pt x="20150" y="0"/>
                  </a:moveTo>
                  <a:lnTo>
                    <a:pt x="14200321" y="0"/>
                  </a:lnTo>
                  <a:cubicBezTo>
                    <a:pt x="14211471" y="0"/>
                    <a:pt x="14220472" y="9981"/>
                    <a:pt x="14220472" y="22346"/>
                  </a:cubicBezTo>
                  <a:lnTo>
                    <a:pt x="14220472" y="4060642"/>
                  </a:lnTo>
                  <a:cubicBezTo>
                    <a:pt x="14220472" y="4073006"/>
                    <a:pt x="14211471" y="4082988"/>
                    <a:pt x="14200321" y="4082988"/>
                  </a:cubicBezTo>
                  <a:lnTo>
                    <a:pt x="20150" y="4082988"/>
                  </a:lnTo>
                  <a:cubicBezTo>
                    <a:pt x="9000" y="4082988"/>
                    <a:pt x="0" y="4073006"/>
                    <a:pt x="0" y="4060642"/>
                  </a:cubicBezTo>
                  <a:lnTo>
                    <a:pt x="0" y="22346"/>
                  </a:lnTo>
                  <a:cubicBezTo>
                    <a:pt x="0" y="9981"/>
                    <a:pt x="9000" y="0"/>
                    <a:pt x="20150" y="0"/>
                  </a:cubicBezTo>
                  <a:moveTo>
                    <a:pt x="20150" y="44691"/>
                  </a:moveTo>
                  <a:lnTo>
                    <a:pt x="20150" y="22346"/>
                  </a:lnTo>
                  <a:lnTo>
                    <a:pt x="40299" y="22346"/>
                  </a:lnTo>
                  <a:lnTo>
                    <a:pt x="40299" y="4060642"/>
                  </a:lnTo>
                  <a:lnTo>
                    <a:pt x="20150" y="4060642"/>
                  </a:lnTo>
                  <a:lnTo>
                    <a:pt x="20150" y="4038297"/>
                  </a:lnTo>
                  <a:lnTo>
                    <a:pt x="14200321" y="4038297"/>
                  </a:lnTo>
                  <a:lnTo>
                    <a:pt x="14200321" y="4060642"/>
                  </a:lnTo>
                  <a:lnTo>
                    <a:pt x="14180172" y="4060642"/>
                  </a:lnTo>
                  <a:lnTo>
                    <a:pt x="14180172" y="22346"/>
                  </a:lnTo>
                  <a:lnTo>
                    <a:pt x="14200321" y="22346"/>
                  </a:lnTo>
                  <a:lnTo>
                    <a:pt x="14200321" y="44691"/>
                  </a:lnTo>
                  <a:lnTo>
                    <a:pt x="20150" y="44691"/>
                  </a:lnTo>
                  <a:close/>
                </a:path>
              </a:pathLst>
            </a:custGeom>
            <a:solidFill>
              <a:srgbClr val="510000"/>
            </a:solidFill>
            <a:ln>
              <a:noFill/>
            </a:ln>
          </p:spPr>
          <p:txBody>
            <a:bodyPr spcFirstLastPara="1" wrap="square" lIns="60950" tIns="60950" rIns="60950" bIns="60950" anchor="ctr" anchorCtr="0">
              <a:noAutofit/>
            </a:bodyPr>
            <a:lstStyle/>
            <a:p>
              <a:endParaRPr sz="1200"/>
            </a:p>
          </p:txBody>
        </p:sp>
      </p:grpSp>
      <p:sp>
        <p:nvSpPr>
          <p:cNvPr id="104" name="Google Shape;104;p1" descr="Upward trend with solid fill"/>
          <p:cNvSpPr/>
          <p:nvPr/>
        </p:nvSpPr>
        <p:spPr>
          <a:xfrm>
            <a:off x="4846578" y="4116614"/>
            <a:ext cx="477585" cy="477585"/>
          </a:xfrm>
          <a:custGeom>
            <a:avLst/>
            <a:gdLst/>
            <a:ahLst/>
            <a:cxnLst/>
            <a:rect l="l" t="t" r="r" b="b"/>
            <a:pathLst>
              <a:path w="848106" h="848106" extrusionOk="0">
                <a:moveTo>
                  <a:pt x="0" y="0"/>
                </a:moveTo>
                <a:lnTo>
                  <a:pt x="848106" y="0"/>
                </a:lnTo>
                <a:lnTo>
                  <a:pt x="848106" y="848106"/>
                </a:lnTo>
                <a:lnTo>
                  <a:pt x="0" y="848106"/>
                </a:lnTo>
                <a:lnTo>
                  <a:pt x="0" y="0"/>
                </a:lnTo>
                <a:close/>
              </a:path>
            </a:pathLst>
          </a:custGeom>
          <a:blipFill rotWithShape="1">
            <a:blip r:embed="rId6">
              <a:alphaModFix/>
            </a:blip>
            <a:stretch>
              <a:fillRect r="3" b="3"/>
            </a:stretch>
          </a:blipFill>
          <a:ln>
            <a:noFill/>
          </a:ln>
        </p:spPr>
        <p:txBody>
          <a:bodyPr/>
          <a:lstStyle/>
          <a:p>
            <a:endParaRPr lang="en-US" sz="1200"/>
          </a:p>
        </p:txBody>
      </p:sp>
      <p:sp>
        <p:nvSpPr>
          <p:cNvPr id="105" name="Google Shape;105;p1"/>
          <p:cNvSpPr txBox="1"/>
          <p:nvPr/>
        </p:nvSpPr>
        <p:spPr>
          <a:xfrm>
            <a:off x="4436143" y="4609079"/>
            <a:ext cx="1298432" cy="555665"/>
          </a:xfrm>
          <a:prstGeom prst="rect">
            <a:avLst/>
          </a:prstGeom>
          <a:noFill/>
          <a:ln>
            <a:noFill/>
          </a:ln>
        </p:spPr>
        <p:txBody>
          <a:bodyPr spcFirstLastPara="1" wrap="square" lIns="0" tIns="0" rIns="0" bIns="0" anchor="t" anchorCtr="0">
            <a:spAutoFit/>
          </a:bodyPr>
          <a:lstStyle/>
          <a:p>
            <a:pPr algn="ctr">
              <a:lnSpc>
                <a:spcPct val="120004"/>
              </a:lnSpc>
            </a:pPr>
            <a:r>
              <a:rPr lang="en-US" sz="3009" b="1">
                <a:solidFill>
                  <a:srgbClr val="FFFFFF"/>
                </a:solidFill>
                <a:latin typeface="PT Sans"/>
                <a:ea typeface="PT Sans"/>
                <a:cs typeface="PT Sans"/>
                <a:sym typeface="PT Sans"/>
              </a:rPr>
              <a:t>44% </a:t>
            </a:r>
            <a:endParaRPr sz="1200"/>
          </a:p>
        </p:txBody>
      </p:sp>
      <p:sp>
        <p:nvSpPr>
          <p:cNvPr id="106" name="Google Shape;106;p1"/>
          <p:cNvSpPr txBox="1"/>
          <p:nvPr/>
        </p:nvSpPr>
        <p:spPr>
          <a:xfrm>
            <a:off x="4152483" y="5139195"/>
            <a:ext cx="1915162" cy="476156"/>
          </a:xfrm>
          <a:prstGeom prst="rect">
            <a:avLst/>
          </a:prstGeom>
          <a:noFill/>
          <a:ln>
            <a:noFill/>
          </a:ln>
        </p:spPr>
        <p:txBody>
          <a:bodyPr spcFirstLastPara="1" wrap="square" lIns="0" tIns="0" rIns="0" bIns="0" anchor="t" anchorCtr="0">
            <a:spAutoFit/>
          </a:bodyPr>
          <a:lstStyle/>
          <a:p>
            <a:pPr algn="ctr">
              <a:lnSpc>
                <a:spcPct val="120010"/>
              </a:lnSpc>
            </a:pPr>
            <a:r>
              <a:rPr lang="en-US" sz="1289" b="1">
                <a:solidFill>
                  <a:srgbClr val="FFFFFF"/>
                </a:solidFill>
                <a:latin typeface="PT Sans"/>
                <a:ea typeface="PT Sans"/>
                <a:cs typeface="PT Sans"/>
                <a:sym typeface="PT Sans"/>
              </a:rPr>
              <a:t>Google Business Profile impressions increased</a:t>
            </a:r>
            <a:endParaRPr sz="1200"/>
          </a:p>
        </p:txBody>
      </p:sp>
      <p:grpSp>
        <p:nvGrpSpPr>
          <p:cNvPr id="107" name="Google Shape;107;p1"/>
          <p:cNvGrpSpPr/>
          <p:nvPr/>
        </p:nvGrpSpPr>
        <p:grpSpPr>
          <a:xfrm>
            <a:off x="6200455" y="4154461"/>
            <a:ext cx="1304987" cy="1460890"/>
            <a:chOff x="0" y="0"/>
            <a:chExt cx="2609974" cy="2921780"/>
          </a:xfrm>
        </p:grpSpPr>
        <p:sp>
          <p:nvSpPr>
            <p:cNvPr id="108" name="Google Shape;108;p1"/>
            <p:cNvSpPr/>
            <p:nvPr/>
          </p:nvSpPr>
          <p:spPr>
            <a:xfrm>
              <a:off x="771767" y="0"/>
              <a:ext cx="1066440" cy="890157"/>
            </a:xfrm>
            <a:custGeom>
              <a:avLst/>
              <a:gdLst/>
              <a:ahLst/>
              <a:cxnLst/>
              <a:rect l="l" t="t" r="r" b="b"/>
              <a:pathLst>
                <a:path w="1066440" h="890157" extrusionOk="0">
                  <a:moveTo>
                    <a:pt x="0" y="0"/>
                  </a:moveTo>
                  <a:lnTo>
                    <a:pt x="1066440" y="0"/>
                  </a:lnTo>
                  <a:lnTo>
                    <a:pt x="1066440" y="890157"/>
                  </a:lnTo>
                  <a:lnTo>
                    <a:pt x="0" y="890157"/>
                  </a:lnTo>
                  <a:lnTo>
                    <a:pt x="0" y="0"/>
                  </a:lnTo>
                  <a:close/>
                </a:path>
              </a:pathLst>
            </a:custGeom>
            <a:blipFill rotWithShape="1">
              <a:blip r:embed="rId7">
                <a:alphaModFix/>
              </a:blip>
              <a:stretch>
                <a:fillRect/>
              </a:stretch>
            </a:blipFill>
            <a:ln>
              <a:noFill/>
            </a:ln>
          </p:spPr>
          <p:txBody>
            <a:bodyPr/>
            <a:lstStyle/>
            <a:p>
              <a:endParaRPr lang="en-US" sz="1200"/>
            </a:p>
          </p:txBody>
        </p:sp>
        <p:sp>
          <p:nvSpPr>
            <p:cNvPr id="109" name="Google Shape;109;p1"/>
            <p:cNvSpPr txBox="1"/>
            <p:nvPr/>
          </p:nvSpPr>
          <p:spPr>
            <a:xfrm>
              <a:off x="6556" y="933868"/>
              <a:ext cx="2596864" cy="1111330"/>
            </a:xfrm>
            <a:prstGeom prst="rect">
              <a:avLst/>
            </a:prstGeom>
            <a:noFill/>
            <a:ln>
              <a:noFill/>
            </a:ln>
          </p:spPr>
          <p:txBody>
            <a:bodyPr spcFirstLastPara="1" wrap="square" lIns="0" tIns="0" rIns="0" bIns="0" anchor="t" anchorCtr="0">
              <a:spAutoFit/>
            </a:bodyPr>
            <a:lstStyle/>
            <a:p>
              <a:pPr algn="ctr">
                <a:lnSpc>
                  <a:spcPct val="120004"/>
                </a:lnSpc>
              </a:pPr>
              <a:r>
                <a:rPr lang="en-US" sz="3009" b="1">
                  <a:solidFill>
                    <a:srgbClr val="FFFFFF"/>
                  </a:solidFill>
                  <a:latin typeface="PT Sans"/>
                  <a:ea typeface="PT Sans"/>
                  <a:cs typeface="PT Sans"/>
                  <a:sym typeface="PT Sans"/>
                </a:rPr>
                <a:t>557%</a:t>
              </a:r>
              <a:endParaRPr sz="1200"/>
            </a:p>
          </p:txBody>
        </p:sp>
        <p:sp>
          <p:nvSpPr>
            <p:cNvPr id="110" name="Google Shape;110;p1"/>
            <p:cNvSpPr txBox="1"/>
            <p:nvPr/>
          </p:nvSpPr>
          <p:spPr>
            <a:xfrm>
              <a:off x="0" y="1969468"/>
              <a:ext cx="2609974" cy="952312"/>
            </a:xfrm>
            <a:prstGeom prst="rect">
              <a:avLst/>
            </a:prstGeom>
            <a:noFill/>
            <a:ln>
              <a:noFill/>
            </a:ln>
          </p:spPr>
          <p:txBody>
            <a:bodyPr spcFirstLastPara="1" wrap="square" lIns="0" tIns="0" rIns="0" bIns="0" anchor="t" anchorCtr="0">
              <a:spAutoFit/>
            </a:bodyPr>
            <a:lstStyle/>
            <a:p>
              <a:pPr algn="ctr">
                <a:lnSpc>
                  <a:spcPct val="120010"/>
                </a:lnSpc>
              </a:pPr>
              <a:r>
                <a:rPr lang="en-US" sz="1289" b="1">
                  <a:solidFill>
                    <a:srgbClr val="FFFFFF"/>
                  </a:solidFill>
                  <a:latin typeface="PT Sans"/>
                  <a:ea typeface="PT Sans"/>
                  <a:cs typeface="PT Sans"/>
                  <a:sym typeface="PT Sans"/>
                </a:rPr>
                <a:t>Volume of </a:t>
              </a:r>
              <a:endParaRPr sz="1200"/>
            </a:p>
            <a:p>
              <a:pPr algn="ctr">
                <a:lnSpc>
                  <a:spcPct val="120010"/>
                </a:lnSpc>
              </a:pPr>
              <a:r>
                <a:rPr lang="en-US" sz="1289" b="1">
                  <a:solidFill>
                    <a:srgbClr val="FFFFFF"/>
                  </a:solidFill>
                  <a:latin typeface="PT Sans"/>
                  <a:ea typeface="PT Sans"/>
                  <a:cs typeface="PT Sans"/>
                  <a:sym typeface="PT Sans"/>
                </a:rPr>
                <a:t>reviews increased </a:t>
              </a:r>
              <a:endParaRPr sz="1200"/>
            </a:p>
          </p:txBody>
        </p:sp>
      </p:grpSp>
      <p:grpSp>
        <p:nvGrpSpPr>
          <p:cNvPr id="111" name="Google Shape;111;p1"/>
          <p:cNvGrpSpPr/>
          <p:nvPr/>
        </p:nvGrpSpPr>
        <p:grpSpPr>
          <a:xfrm>
            <a:off x="9384325" y="4194363"/>
            <a:ext cx="2474700" cy="1413919"/>
            <a:chOff x="91067" y="2278900"/>
            <a:chExt cx="4949400" cy="2827839"/>
          </a:xfrm>
        </p:grpSpPr>
        <p:sp>
          <p:nvSpPr>
            <p:cNvPr id="112" name="Google Shape;112;p1"/>
            <p:cNvSpPr/>
            <p:nvPr/>
          </p:nvSpPr>
          <p:spPr>
            <a:xfrm>
              <a:off x="2016223" y="2278900"/>
              <a:ext cx="916775" cy="916775"/>
            </a:xfrm>
            <a:custGeom>
              <a:avLst/>
              <a:gdLst/>
              <a:ahLst/>
              <a:cxnLst/>
              <a:rect l="l" t="t" r="r" b="b"/>
              <a:pathLst>
                <a:path w="916775" h="916775" extrusionOk="0">
                  <a:moveTo>
                    <a:pt x="0" y="0"/>
                  </a:moveTo>
                  <a:lnTo>
                    <a:pt x="916775" y="0"/>
                  </a:lnTo>
                  <a:lnTo>
                    <a:pt x="916775" y="916775"/>
                  </a:lnTo>
                  <a:lnTo>
                    <a:pt x="0" y="916775"/>
                  </a:lnTo>
                  <a:lnTo>
                    <a:pt x="0" y="0"/>
                  </a:lnTo>
                  <a:close/>
                </a:path>
              </a:pathLst>
            </a:custGeom>
            <a:blipFill rotWithShape="1">
              <a:blip r:embed="rId8">
                <a:alphaModFix/>
              </a:blip>
              <a:stretch>
                <a:fillRect/>
              </a:stretch>
            </a:blipFill>
            <a:ln>
              <a:noFill/>
            </a:ln>
          </p:spPr>
          <p:txBody>
            <a:bodyPr/>
            <a:lstStyle/>
            <a:p>
              <a:endParaRPr lang="en-US" sz="1200"/>
            </a:p>
          </p:txBody>
        </p:sp>
        <p:sp>
          <p:nvSpPr>
            <p:cNvPr id="113" name="Google Shape;113;p1"/>
            <p:cNvSpPr txBox="1"/>
            <p:nvPr/>
          </p:nvSpPr>
          <p:spPr>
            <a:xfrm>
              <a:off x="1176211" y="3195682"/>
              <a:ext cx="2596800" cy="1111330"/>
            </a:xfrm>
            <a:prstGeom prst="rect">
              <a:avLst/>
            </a:prstGeom>
            <a:noFill/>
            <a:ln>
              <a:noFill/>
            </a:ln>
          </p:spPr>
          <p:txBody>
            <a:bodyPr spcFirstLastPara="1" wrap="square" lIns="0" tIns="0" rIns="0" bIns="0" anchor="t" anchorCtr="0">
              <a:spAutoFit/>
            </a:bodyPr>
            <a:lstStyle/>
            <a:p>
              <a:pPr algn="ctr">
                <a:lnSpc>
                  <a:spcPct val="120004"/>
                </a:lnSpc>
              </a:pPr>
              <a:r>
                <a:rPr lang="en-US" sz="3009" b="1">
                  <a:solidFill>
                    <a:srgbClr val="FFFFFF"/>
                  </a:solidFill>
                  <a:latin typeface="PT Sans"/>
                  <a:ea typeface="PT Sans"/>
                  <a:cs typeface="PT Sans"/>
                  <a:sym typeface="PT Sans"/>
                </a:rPr>
                <a:t>174%</a:t>
              </a:r>
              <a:endParaRPr sz="1200"/>
            </a:p>
          </p:txBody>
        </p:sp>
        <p:sp>
          <p:nvSpPr>
            <p:cNvPr id="114" name="Google Shape;114;p1"/>
            <p:cNvSpPr txBox="1"/>
            <p:nvPr/>
          </p:nvSpPr>
          <p:spPr>
            <a:xfrm>
              <a:off x="91067" y="4154427"/>
              <a:ext cx="4949400" cy="952312"/>
            </a:xfrm>
            <a:prstGeom prst="rect">
              <a:avLst/>
            </a:prstGeom>
            <a:noFill/>
            <a:ln>
              <a:noFill/>
            </a:ln>
          </p:spPr>
          <p:txBody>
            <a:bodyPr spcFirstLastPara="1" wrap="square" lIns="0" tIns="0" rIns="0" bIns="0" anchor="t" anchorCtr="0">
              <a:spAutoFit/>
            </a:bodyPr>
            <a:lstStyle/>
            <a:p>
              <a:pPr algn="ctr">
                <a:lnSpc>
                  <a:spcPct val="120010"/>
                </a:lnSpc>
              </a:pPr>
              <a:r>
                <a:rPr lang="en-US" sz="1289" b="1">
                  <a:solidFill>
                    <a:srgbClr val="FFFFFF"/>
                  </a:solidFill>
                  <a:latin typeface="PT Sans"/>
                  <a:ea typeface="PT Sans"/>
                  <a:cs typeface="PT Sans"/>
                  <a:sym typeface="PT Sans"/>
                </a:rPr>
                <a:t>Increase in Google</a:t>
              </a:r>
              <a:br>
                <a:rPr lang="en-US" sz="1289" b="1">
                  <a:solidFill>
                    <a:srgbClr val="FFFFFF"/>
                  </a:solidFill>
                  <a:latin typeface="PT Sans"/>
                  <a:ea typeface="PT Sans"/>
                  <a:cs typeface="PT Sans"/>
                  <a:sym typeface="PT Sans"/>
                </a:rPr>
              </a:br>
              <a:r>
                <a:rPr lang="en-US" sz="1289" b="1">
                  <a:solidFill>
                    <a:srgbClr val="FFFFFF"/>
                  </a:solidFill>
                  <a:latin typeface="PT Sans"/>
                  <a:ea typeface="PT Sans"/>
                  <a:cs typeface="PT Sans"/>
                  <a:sym typeface="PT Sans"/>
                </a:rPr>
                <a:t>Search Console Impressions</a:t>
              </a:r>
              <a:endParaRPr sz="1200"/>
            </a:p>
          </p:txBody>
        </p:sp>
      </p:grpSp>
      <p:sp>
        <p:nvSpPr>
          <p:cNvPr id="115" name="Google Shape;115;p1"/>
          <p:cNvSpPr/>
          <p:nvPr/>
        </p:nvSpPr>
        <p:spPr>
          <a:xfrm>
            <a:off x="8152838" y="4116622"/>
            <a:ext cx="917775" cy="917775"/>
          </a:xfrm>
          <a:custGeom>
            <a:avLst/>
            <a:gdLst/>
            <a:ahLst/>
            <a:cxnLst/>
            <a:rect l="l" t="t" r="r" b="b"/>
            <a:pathLst>
              <a:path w="1376662" h="1376662" extrusionOk="0">
                <a:moveTo>
                  <a:pt x="0" y="0"/>
                </a:moveTo>
                <a:lnTo>
                  <a:pt x="1376662" y="0"/>
                </a:lnTo>
                <a:lnTo>
                  <a:pt x="1376662" y="1376662"/>
                </a:lnTo>
                <a:lnTo>
                  <a:pt x="0" y="1376662"/>
                </a:lnTo>
                <a:lnTo>
                  <a:pt x="0" y="0"/>
                </a:lnTo>
                <a:close/>
              </a:path>
            </a:pathLst>
          </a:custGeom>
          <a:blipFill rotWithShape="1">
            <a:blip r:embed="rId9">
              <a:alphaModFix/>
            </a:blip>
            <a:stretch>
              <a:fillRect/>
            </a:stretch>
          </a:blipFill>
          <a:ln>
            <a:noFill/>
          </a:ln>
        </p:spPr>
        <p:txBody>
          <a:bodyPr/>
          <a:lstStyle/>
          <a:p>
            <a:endParaRPr lang="en-US" sz="1200"/>
          </a:p>
        </p:txBody>
      </p:sp>
      <p:sp>
        <p:nvSpPr>
          <p:cNvPr id="116" name="Google Shape;116;p1"/>
          <p:cNvSpPr txBox="1"/>
          <p:nvPr/>
        </p:nvSpPr>
        <p:spPr>
          <a:xfrm>
            <a:off x="4289806" y="3856651"/>
            <a:ext cx="1113600" cy="357342"/>
          </a:xfrm>
          <a:prstGeom prst="rect">
            <a:avLst/>
          </a:prstGeom>
          <a:noFill/>
          <a:ln>
            <a:noFill/>
          </a:ln>
        </p:spPr>
        <p:txBody>
          <a:bodyPr spcFirstLastPara="1" wrap="square" lIns="0" tIns="0" rIns="0" bIns="0" anchor="t" anchorCtr="0">
            <a:spAutoFit/>
          </a:bodyPr>
          <a:lstStyle/>
          <a:p>
            <a:pPr>
              <a:lnSpc>
                <a:spcPct val="119986"/>
              </a:lnSpc>
            </a:pPr>
            <a:r>
              <a:rPr lang="en-US" sz="1935" b="1">
                <a:solidFill>
                  <a:srgbClr val="FFFFFF"/>
                </a:solidFill>
                <a:latin typeface="PT Sans"/>
                <a:ea typeface="PT Sans"/>
                <a:cs typeface="PT Sans"/>
                <a:sym typeface="PT Sans"/>
              </a:rPr>
              <a:t>Results:</a:t>
            </a:r>
            <a:endParaRPr sz="1200"/>
          </a:p>
        </p:txBody>
      </p:sp>
      <p:sp>
        <p:nvSpPr>
          <p:cNvPr id="117" name="Google Shape;117;p1"/>
          <p:cNvSpPr txBox="1"/>
          <p:nvPr/>
        </p:nvSpPr>
        <p:spPr>
          <a:xfrm>
            <a:off x="7641913" y="5148038"/>
            <a:ext cx="1915200" cy="476156"/>
          </a:xfrm>
          <a:prstGeom prst="rect">
            <a:avLst/>
          </a:prstGeom>
          <a:noFill/>
          <a:ln>
            <a:noFill/>
          </a:ln>
        </p:spPr>
        <p:txBody>
          <a:bodyPr spcFirstLastPara="1" wrap="square" lIns="0" tIns="0" rIns="0" bIns="0" anchor="t" anchorCtr="0">
            <a:spAutoFit/>
          </a:bodyPr>
          <a:lstStyle/>
          <a:p>
            <a:pPr algn="ctr">
              <a:lnSpc>
                <a:spcPct val="120010"/>
              </a:lnSpc>
            </a:pPr>
            <a:r>
              <a:rPr lang="en-US" sz="1289" b="1">
                <a:solidFill>
                  <a:srgbClr val="FFFFFF"/>
                </a:solidFill>
                <a:latin typeface="PT Sans"/>
                <a:ea typeface="PT Sans"/>
                <a:cs typeface="PT Sans"/>
                <a:sym typeface="PT Sans"/>
              </a:rPr>
              <a:t>Overall rating went from 3.3 stars to 4.6 stars</a:t>
            </a:r>
            <a:endParaRPr sz="1200"/>
          </a:p>
        </p:txBody>
      </p:sp>
      <p:pic>
        <p:nvPicPr>
          <p:cNvPr id="118" name="Google Shape;118;p1" title="RED66 Marketing Logo Transparent.png"/>
          <p:cNvPicPr preferRelativeResize="0"/>
          <p:nvPr/>
        </p:nvPicPr>
        <p:blipFill>
          <a:blip r:embed="rId10">
            <a:alphaModFix/>
          </a:blip>
          <a:stretch>
            <a:fillRect/>
          </a:stretch>
        </p:blipFill>
        <p:spPr>
          <a:xfrm>
            <a:off x="1132800" y="5628867"/>
            <a:ext cx="1915201" cy="12390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towels in a hotel advertisement&#10;&#10;AI-generated content may be incorrect.">
            <a:extLst>
              <a:ext uri="{FF2B5EF4-FFF2-40B4-BE49-F238E27FC236}">
                <a16:creationId xmlns:a16="http://schemas.microsoft.com/office/drawing/2014/main" id="{0B0136C7-BC2B-0852-2074-DF98920E5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09" y="294640"/>
            <a:ext cx="3911955" cy="5882640"/>
          </a:xfrm>
          <a:prstGeom prst="rect">
            <a:avLst/>
          </a:prstGeom>
        </p:spPr>
      </p:pic>
      <p:pic>
        <p:nvPicPr>
          <p:cNvPr id="5" name="Picture 4" descr="A screenshot of a social media post&#10;&#10;AI-generated content may be incorrect.">
            <a:extLst>
              <a:ext uri="{FF2B5EF4-FFF2-40B4-BE49-F238E27FC236}">
                <a16:creationId xmlns:a16="http://schemas.microsoft.com/office/drawing/2014/main" id="{1863FC95-A280-63BC-3523-353B0C329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733" y="426720"/>
            <a:ext cx="6293106" cy="5354320"/>
          </a:xfrm>
          <a:prstGeom prst="rect">
            <a:avLst/>
          </a:prstGeom>
        </p:spPr>
      </p:pic>
    </p:spTree>
    <p:extLst>
      <p:ext uri="{BB962C8B-B14F-4D97-AF65-F5344CB8AC3E}">
        <p14:creationId xmlns:p14="http://schemas.microsoft.com/office/powerpoint/2010/main" val="187547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ood delivery service flyer&#10;&#10;AI-generated content may be incorrect.">
            <a:extLst>
              <a:ext uri="{FF2B5EF4-FFF2-40B4-BE49-F238E27FC236}">
                <a16:creationId xmlns:a16="http://schemas.microsoft.com/office/drawing/2014/main" id="{39662A02-6D65-A985-0FBB-F1524F7BF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347" y="493958"/>
            <a:ext cx="4061245" cy="5584213"/>
          </a:xfrm>
          <a:prstGeom prst="rect">
            <a:avLst/>
          </a:prstGeom>
          <a:ln>
            <a:noFill/>
          </a:ln>
          <a:effectLst>
            <a:outerShdw blurRad="127000" dir="18900000" sy="23000" kx="-1200000" algn="bl" rotWithShape="0">
              <a:prstClr val="black">
                <a:alpha val="20000"/>
              </a:prstClr>
            </a:outerShdw>
          </a:effectLst>
        </p:spPr>
      </p:pic>
      <p:sp>
        <p:nvSpPr>
          <p:cNvPr id="8" name="Oval 7">
            <a:extLst>
              <a:ext uri="{FF2B5EF4-FFF2-40B4-BE49-F238E27FC236}">
                <a16:creationId xmlns:a16="http://schemas.microsoft.com/office/drawing/2014/main" id="{B38B233B-578F-1783-5688-9AFBDF7A9F45}"/>
              </a:ext>
            </a:extLst>
          </p:cNvPr>
          <p:cNvSpPr/>
          <p:nvPr/>
        </p:nvSpPr>
        <p:spPr>
          <a:xfrm>
            <a:off x="6096000" y="2191360"/>
            <a:ext cx="1420238" cy="1245141"/>
          </a:xfrm>
          <a:prstGeom prst="ellipse">
            <a:avLst/>
          </a:prstGeom>
          <a:solidFill>
            <a:srgbClr val="002060"/>
          </a:solidFill>
          <a:ln w="88900" cmpd="thickThin">
            <a:solidFill>
              <a:srgbClr val="FFFFF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Abadi" panose="020B0604020104020204" pitchFamily="34" charset="0"/>
              </a:rPr>
              <a:t>2</a:t>
            </a:r>
          </a:p>
        </p:txBody>
      </p:sp>
      <p:sp>
        <p:nvSpPr>
          <p:cNvPr id="14" name="TextBox 13">
            <a:extLst>
              <a:ext uri="{FF2B5EF4-FFF2-40B4-BE49-F238E27FC236}">
                <a16:creationId xmlns:a16="http://schemas.microsoft.com/office/drawing/2014/main" id="{F63FE99B-1351-07BB-C391-1BFD2A020919}"/>
              </a:ext>
            </a:extLst>
          </p:cNvPr>
          <p:cNvSpPr txBox="1"/>
          <p:nvPr/>
        </p:nvSpPr>
        <p:spPr>
          <a:xfrm>
            <a:off x="7804723" y="705278"/>
            <a:ext cx="3570051" cy="954107"/>
          </a:xfrm>
          <a:prstGeom prst="rect">
            <a:avLst/>
          </a:prstGeom>
          <a:noFill/>
        </p:spPr>
        <p:txBody>
          <a:bodyPr wrap="square" rtlCol="0">
            <a:spAutoFit/>
          </a:bodyPr>
          <a:lstStyle/>
          <a:p>
            <a:r>
              <a:rPr lang="en-US" sz="2800" dirty="0"/>
              <a:t>IDENTIFY IDEAL CUSTOMER PROFILE</a:t>
            </a:r>
          </a:p>
        </p:txBody>
      </p:sp>
      <p:sp>
        <p:nvSpPr>
          <p:cNvPr id="17" name="TextBox 16">
            <a:extLst>
              <a:ext uri="{FF2B5EF4-FFF2-40B4-BE49-F238E27FC236}">
                <a16:creationId xmlns:a16="http://schemas.microsoft.com/office/drawing/2014/main" id="{14EFC22A-A79F-BE19-E01D-2E16EA4B0C19}"/>
              </a:ext>
            </a:extLst>
          </p:cNvPr>
          <p:cNvSpPr txBox="1"/>
          <p:nvPr/>
        </p:nvSpPr>
        <p:spPr>
          <a:xfrm>
            <a:off x="7804723" y="2336876"/>
            <a:ext cx="3443591" cy="954107"/>
          </a:xfrm>
          <a:prstGeom prst="rect">
            <a:avLst/>
          </a:prstGeom>
          <a:noFill/>
        </p:spPr>
        <p:txBody>
          <a:bodyPr wrap="square" rtlCol="0">
            <a:spAutoFit/>
          </a:bodyPr>
          <a:lstStyle/>
          <a:p>
            <a:r>
              <a:rPr lang="en-US" sz="2800" dirty="0"/>
              <a:t>RANK LEADS USING AI ALGORITHM</a:t>
            </a:r>
          </a:p>
        </p:txBody>
      </p:sp>
      <p:sp>
        <p:nvSpPr>
          <p:cNvPr id="19" name="TextBox 18">
            <a:extLst>
              <a:ext uri="{FF2B5EF4-FFF2-40B4-BE49-F238E27FC236}">
                <a16:creationId xmlns:a16="http://schemas.microsoft.com/office/drawing/2014/main" id="{F72E2D90-F9E5-71D7-48CD-15634B4F160D}"/>
              </a:ext>
            </a:extLst>
          </p:cNvPr>
          <p:cNvSpPr txBox="1"/>
          <p:nvPr/>
        </p:nvSpPr>
        <p:spPr>
          <a:xfrm>
            <a:off x="7804723" y="3799059"/>
            <a:ext cx="3858639" cy="1384995"/>
          </a:xfrm>
          <a:prstGeom prst="rect">
            <a:avLst/>
          </a:prstGeom>
          <a:noFill/>
        </p:spPr>
        <p:txBody>
          <a:bodyPr wrap="square" rtlCol="0">
            <a:spAutoFit/>
          </a:bodyPr>
          <a:lstStyle/>
          <a:p>
            <a:r>
              <a:rPr lang="en-US" sz="2800" dirty="0"/>
              <a:t>SEND MARKETING MATERIAL (EMAILS, FLYER)</a:t>
            </a:r>
          </a:p>
        </p:txBody>
      </p:sp>
      <p:sp>
        <p:nvSpPr>
          <p:cNvPr id="20" name="Rectangle 19">
            <a:extLst>
              <a:ext uri="{FF2B5EF4-FFF2-40B4-BE49-F238E27FC236}">
                <a16:creationId xmlns:a16="http://schemas.microsoft.com/office/drawing/2014/main" id="{05E0BD0B-0928-1150-8587-0D926572BD9F}"/>
              </a:ext>
            </a:extLst>
          </p:cNvPr>
          <p:cNvSpPr/>
          <p:nvPr/>
        </p:nvSpPr>
        <p:spPr>
          <a:xfrm>
            <a:off x="0" y="0"/>
            <a:ext cx="12192000" cy="240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92E34F-ED40-436C-50CD-B4079C809CC0}"/>
              </a:ext>
            </a:extLst>
          </p:cNvPr>
          <p:cNvSpPr/>
          <p:nvPr/>
        </p:nvSpPr>
        <p:spPr>
          <a:xfrm>
            <a:off x="0" y="6627374"/>
            <a:ext cx="12192000" cy="240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8A0595-8EF0-46EE-2F66-301EBDF3464E}"/>
              </a:ext>
            </a:extLst>
          </p:cNvPr>
          <p:cNvSpPr/>
          <p:nvPr/>
        </p:nvSpPr>
        <p:spPr>
          <a:xfrm rot="16200000">
            <a:off x="-3206683" y="3313687"/>
            <a:ext cx="6653720" cy="240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232F7-1EDE-57EE-BE8E-8639139EF382}"/>
              </a:ext>
            </a:extLst>
          </p:cNvPr>
          <p:cNvSpPr/>
          <p:nvPr/>
        </p:nvSpPr>
        <p:spPr>
          <a:xfrm rot="16200000">
            <a:off x="8745165" y="3326860"/>
            <a:ext cx="6653720" cy="240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2BB3FE-4271-7230-0059-7F52E76C99E0}"/>
              </a:ext>
            </a:extLst>
          </p:cNvPr>
          <p:cNvSpPr/>
          <p:nvPr/>
        </p:nvSpPr>
        <p:spPr>
          <a:xfrm>
            <a:off x="6096000" y="3799059"/>
            <a:ext cx="1420238" cy="1245141"/>
          </a:xfrm>
          <a:prstGeom prst="ellipse">
            <a:avLst/>
          </a:prstGeom>
          <a:solidFill>
            <a:srgbClr val="002060"/>
          </a:solidFill>
          <a:ln w="88900" cmpd="thickThin">
            <a:solidFill>
              <a:srgbClr val="FFFFF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Abadi" panose="020B0604020104020204" pitchFamily="34" charset="0"/>
              </a:rPr>
              <a:t>3</a:t>
            </a:r>
          </a:p>
        </p:txBody>
      </p:sp>
      <p:sp>
        <p:nvSpPr>
          <p:cNvPr id="25" name="Oval 24">
            <a:extLst>
              <a:ext uri="{FF2B5EF4-FFF2-40B4-BE49-F238E27FC236}">
                <a16:creationId xmlns:a16="http://schemas.microsoft.com/office/drawing/2014/main" id="{0B98B923-9FC4-24B6-FA2F-4352BC8867B2}"/>
              </a:ext>
            </a:extLst>
          </p:cNvPr>
          <p:cNvSpPr/>
          <p:nvPr/>
        </p:nvSpPr>
        <p:spPr>
          <a:xfrm>
            <a:off x="6096000" y="583660"/>
            <a:ext cx="1420238" cy="1245141"/>
          </a:xfrm>
          <a:prstGeom prst="ellipse">
            <a:avLst/>
          </a:prstGeom>
          <a:solidFill>
            <a:srgbClr val="002060"/>
          </a:solidFill>
          <a:ln w="88900" cmpd="thickThin">
            <a:solidFill>
              <a:srgbClr val="FFFFF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Abadi" panose="020B0604020104020204" pitchFamily="34" charset="0"/>
              </a:rPr>
              <a:t>1</a:t>
            </a:r>
          </a:p>
        </p:txBody>
      </p:sp>
    </p:spTree>
    <p:extLst>
      <p:ext uri="{BB962C8B-B14F-4D97-AF65-F5344CB8AC3E}">
        <p14:creationId xmlns:p14="http://schemas.microsoft.com/office/powerpoint/2010/main" val="187512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1140" y="243841"/>
            <a:ext cx="11724640" cy="6377939"/>
            <a:chOff x="0" y="0"/>
            <a:chExt cx="23449280" cy="12755878"/>
          </a:xfrm>
        </p:grpSpPr>
        <p:sp>
          <p:nvSpPr>
            <p:cNvPr id="3" name="Freeform 3"/>
            <p:cNvSpPr/>
            <p:nvPr/>
          </p:nvSpPr>
          <p:spPr>
            <a:xfrm>
              <a:off x="0" y="0"/>
              <a:ext cx="23449280" cy="12755880"/>
            </a:xfrm>
            <a:custGeom>
              <a:avLst/>
              <a:gdLst/>
              <a:ahLst/>
              <a:cxnLst/>
              <a:rect l="l" t="t" r="r" b="b"/>
              <a:pathLst>
                <a:path w="23449280" h="12755880">
                  <a:moveTo>
                    <a:pt x="0" y="0"/>
                  </a:moveTo>
                  <a:lnTo>
                    <a:pt x="23449280" y="0"/>
                  </a:lnTo>
                  <a:lnTo>
                    <a:pt x="23449280" y="12755880"/>
                  </a:lnTo>
                  <a:lnTo>
                    <a:pt x="0" y="12755880"/>
                  </a:lnTo>
                  <a:close/>
                </a:path>
              </a:pathLst>
            </a:custGeom>
            <a:solidFill>
              <a:srgbClr val="FFFFFF"/>
            </a:solidFill>
          </p:spPr>
          <p:txBody>
            <a:bodyPr/>
            <a:lstStyle/>
            <a:p>
              <a:endParaRPr lang="en-US" sz="1200"/>
            </a:p>
          </p:txBody>
        </p:sp>
      </p:grpSp>
      <p:grpSp>
        <p:nvGrpSpPr>
          <p:cNvPr id="4" name="Group 4"/>
          <p:cNvGrpSpPr/>
          <p:nvPr/>
        </p:nvGrpSpPr>
        <p:grpSpPr>
          <a:xfrm>
            <a:off x="10474560" y="5881602"/>
            <a:ext cx="1467196" cy="733598"/>
            <a:chOff x="0" y="0"/>
            <a:chExt cx="2934392" cy="1467196"/>
          </a:xfrm>
        </p:grpSpPr>
        <p:sp>
          <p:nvSpPr>
            <p:cNvPr id="5" name="Freeform 5"/>
            <p:cNvSpPr/>
            <p:nvPr/>
          </p:nvSpPr>
          <p:spPr>
            <a:xfrm>
              <a:off x="0" y="0"/>
              <a:ext cx="2934335" cy="1467231"/>
            </a:xfrm>
            <a:custGeom>
              <a:avLst/>
              <a:gdLst/>
              <a:ahLst/>
              <a:cxnLst/>
              <a:rect l="l" t="t" r="r" b="b"/>
              <a:pathLst>
                <a:path w="2934335" h="1467231">
                  <a:moveTo>
                    <a:pt x="0" y="0"/>
                  </a:moveTo>
                  <a:lnTo>
                    <a:pt x="2934335" y="0"/>
                  </a:lnTo>
                  <a:lnTo>
                    <a:pt x="2934335" y="1467231"/>
                  </a:lnTo>
                  <a:lnTo>
                    <a:pt x="0" y="1467231"/>
                  </a:lnTo>
                  <a:lnTo>
                    <a:pt x="0" y="0"/>
                  </a:lnTo>
                  <a:close/>
                </a:path>
              </a:pathLst>
            </a:custGeom>
            <a:blipFill>
              <a:blip r:embed="rId3"/>
              <a:stretch>
                <a:fillRect r="-1" b="2"/>
              </a:stretch>
            </a:blipFill>
          </p:spPr>
          <p:txBody>
            <a:bodyPr/>
            <a:lstStyle/>
            <a:p>
              <a:endParaRPr lang="en-US" sz="1200"/>
            </a:p>
          </p:txBody>
        </p:sp>
      </p:grpSp>
      <p:sp>
        <p:nvSpPr>
          <p:cNvPr id="6" name="Freeform 6"/>
          <p:cNvSpPr/>
          <p:nvPr/>
        </p:nvSpPr>
        <p:spPr>
          <a:xfrm>
            <a:off x="231140" y="243840"/>
            <a:ext cx="1973483" cy="1110085"/>
          </a:xfrm>
          <a:custGeom>
            <a:avLst/>
            <a:gdLst/>
            <a:ahLst/>
            <a:cxnLst/>
            <a:rect l="l" t="t" r="r" b="b"/>
            <a:pathLst>
              <a:path w="1966558" h="1106189">
                <a:moveTo>
                  <a:pt x="0" y="0"/>
                </a:moveTo>
                <a:lnTo>
                  <a:pt x="1966558" y="0"/>
                </a:lnTo>
                <a:lnTo>
                  <a:pt x="1966558" y="1106189"/>
                </a:lnTo>
                <a:lnTo>
                  <a:pt x="0" y="1106189"/>
                </a:lnTo>
                <a:lnTo>
                  <a:pt x="0" y="0"/>
                </a:lnTo>
                <a:close/>
              </a:path>
            </a:pathLst>
          </a:custGeom>
          <a:blipFill>
            <a:blip r:embed="rId4"/>
            <a:stretch>
              <a:fillRect/>
            </a:stretch>
          </a:blipFill>
        </p:spPr>
        <p:txBody>
          <a:bodyPr/>
          <a:lstStyle/>
          <a:p>
            <a:endParaRPr lang="en-US" sz="1200"/>
          </a:p>
        </p:txBody>
      </p:sp>
      <p:sp>
        <p:nvSpPr>
          <p:cNvPr id="7" name="Freeform 7"/>
          <p:cNvSpPr/>
          <p:nvPr/>
        </p:nvSpPr>
        <p:spPr>
          <a:xfrm>
            <a:off x="0" y="5881601"/>
            <a:ext cx="1542179" cy="976399"/>
          </a:xfrm>
          <a:custGeom>
            <a:avLst/>
            <a:gdLst/>
            <a:ahLst/>
            <a:cxnLst/>
            <a:rect l="l" t="t" r="r" b="b"/>
            <a:pathLst>
              <a:path w="2313268" h="1464598">
                <a:moveTo>
                  <a:pt x="0" y="0"/>
                </a:moveTo>
                <a:lnTo>
                  <a:pt x="2313268" y="0"/>
                </a:lnTo>
                <a:lnTo>
                  <a:pt x="2313268" y="1464598"/>
                </a:lnTo>
                <a:lnTo>
                  <a:pt x="0" y="1464598"/>
                </a:lnTo>
                <a:lnTo>
                  <a:pt x="0" y="0"/>
                </a:lnTo>
                <a:close/>
              </a:path>
            </a:pathLst>
          </a:custGeom>
          <a:blipFill>
            <a:blip r:embed="rId5">
              <a:alphaModFix amt="30000"/>
            </a:blip>
            <a:stretch>
              <a:fillRect t="-16015" r="-10179"/>
            </a:stretch>
          </a:blipFill>
        </p:spPr>
        <p:txBody>
          <a:bodyPr/>
          <a:lstStyle/>
          <a:p>
            <a:endParaRPr lang="en-US" sz="1200"/>
          </a:p>
        </p:txBody>
      </p:sp>
      <p:sp>
        <p:nvSpPr>
          <p:cNvPr id="8" name="TextBox 8"/>
          <p:cNvSpPr txBox="1"/>
          <p:nvPr/>
        </p:nvSpPr>
        <p:spPr>
          <a:xfrm>
            <a:off x="2804936" y="6225470"/>
            <a:ext cx="7210065" cy="179536"/>
          </a:xfrm>
          <a:prstGeom prst="rect">
            <a:avLst/>
          </a:prstGeom>
        </p:spPr>
        <p:txBody>
          <a:bodyPr lIns="0" tIns="0" rIns="0" bIns="0" rtlCol="0" anchor="t">
            <a:spAutoFit/>
          </a:bodyPr>
          <a:lstStyle/>
          <a:p>
            <a:pPr algn="ctr">
              <a:lnSpc>
                <a:spcPts val="1440"/>
              </a:lnSpc>
            </a:pPr>
            <a:r>
              <a:rPr lang="en-US" sz="1200">
                <a:solidFill>
                  <a:srgbClr val="000000"/>
                </a:solidFill>
                <a:latin typeface="Gill Sans Light"/>
                <a:ea typeface="Gill Sans Light"/>
                <a:cs typeface="Gill Sans Light"/>
                <a:sym typeface="Gill Sans Light"/>
              </a:rPr>
              <a:t>TRSA • 1800 DIAGONAL ROAD, SUITE 200, ALEXANDRIA, VA 22314 • 877-770-9274 • TRSA.ORG</a:t>
            </a:r>
          </a:p>
        </p:txBody>
      </p:sp>
      <p:sp>
        <p:nvSpPr>
          <p:cNvPr id="9" name="Freeform 9"/>
          <p:cNvSpPr/>
          <p:nvPr/>
        </p:nvSpPr>
        <p:spPr>
          <a:xfrm>
            <a:off x="10474561" y="5431790"/>
            <a:ext cx="1717440" cy="449811"/>
          </a:xfrm>
          <a:custGeom>
            <a:avLst/>
            <a:gdLst/>
            <a:ahLst/>
            <a:cxnLst/>
            <a:rect l="l" t="t" r="r" b="b"/>
            <a:pathLst>
              <a:path w="2588019" h="674716">
                <a:moveTo>
                  <a:pt x="0" y="0"/>
                </a:moveTo>
                <a:lnTo>
                  <a:pt x="2588019" y="0"/>
                </a:lnTo>
                <a:lnTo>
                  <a:pt x="2588019" y="674717"/>
                </a:lnTo>
                <a:lnTo>
                  <a:pt x="0" y="674717"/>
                </a:lnTo>
                <a:lnTo>
                  <a:pt x="0" y="0"/>
                </a:lnTo>
                <a:close/>
              </a:path>
            </a:pathLst>
          </a:custGeom>
          <a:blipFill>
            <a:blip r:embed="rId5"/>
            <a:stretch>
              <a:fillRect t="-153773" b="-1940"/>
            </a:stretch>
          </a:blipFill>
        </p:spPr>
        <p:txBody>
          <a:bodyPr/>
          <a:lstStyle/>
          <a:p>
            <a:endParaRPr lang="en-US" sz="1200"/>
          </a:p>
        </p:txBody>
      </p:sp>
      <p:sp>
        <p:nvSpPr>
          <p:cNvPr id="10" name="Freeform 10"/>
          <p:cNvSpPr/>
          <p:nvPr/>
        </p:nvSpPr>
        <p:spPr>
          <a:xfrm>
            <a:off x="8809340" y="5431790"/>
            <a:ext cx="1699159" cy="449811"/>
          </a:xfrm>
          <a:custGeom>
            <a:avLst/>
            <a:gdLst/>
            <a:ahLst/>
            <a:cxnLst/>
            <a:rect l="l" t="t" r="r" b="b"/>
            <a:pathLst>
              <a:path w="2548739" h="684241">
                <a:moveTo>
                  <a:pt x="0" y="0"/>
                </a:moveTo>
                <a:lnTo>
                  <a:pt x="2548739" y="0"/>
                </a:lnTo>
                <a:lnTo>
                  <a:pt x="2548739" y="684242"/>
                </a:lnTo>
                <a:lnTo>
                  <a:pt x="0" y="684242"/>
                </a:lnTo>
                <a:lnTo>
                  <a:pt x="0" y="0"/>
                </a:lnTo>
                <a:close/>
              </a:path>
            </a:pathLst>
          </a:custGeom>
          <a:blipFill>
            <a:blip r:embed="rId5"/>
            <a:stretch>
              <a:fillRect t="-148327"/>
            </a:stretch>
          </a:blipFill>
        </p:spPr>
        <p:txBody>
          <a:bodyPr/>
          <a:lstStyle/>
          <a:p>
            <a:endParaRPr lang="en-US" sz="1200"/>
          </a:p>
        </p:txBody>
      </p:sp>
      <p:sp>
        <p:nvSpPr>
          <p:cNvPr id="11" name="Freeform 11"/>
          <p:cNvSpPr/>
          <p:nvPr/>
        </p:nvSpPr>
        <p:spPr>
          <a:xfrm>
            <a:off x="7144119" y="5426699"/>
            <a:ext cx="1699159" cy="454903"/>
          </a:xfrm>
          <a:custGeom>
            <a:avLst/>
            <a:gdLst/>
            <a:ahLst/>
            <a:cxnLst/>
            <a:rect l="l" t="t" r="r" b="b"/>
            <a:pathLst>
              <a:path w="2548739" h="682354">
                <a:moveTo>
                  <a:pt x="0" y="0"/>
                </a:moveTo>
                <a:lnTo>
                  <a:pt x="2548739" y="0"/>
                </a:lnTo>
                <a:lnTo>
                  <a:pt x="2548739" y="682354"/>
                </a:lnTo>
                <a:lnTo>
                  <a:pt x="0" y="682354"/>
                </a:lnTo>
                <a:lnTo>
                  <a:pt x="0" y="0"/>
                </a:lnTo>
                <a:close/>
              </a:path>
            </a:pathLst>
          </a:custGeom>
          <a:blipFill>
            <a:blip r:embed="rId5"/>
            <a:stretch>
              <a:fillRect t="-149014"/>
            </a:stretch>
          </a:blipFill>
        </p:spPr>
        <p:txBody>
          <a:bodyPr/>
          <a:lstStyle/>
          <a:p>
            <a:endParaRPr lang="en-US" sz="1200"/>
          </a:p>
        </p:txBody>
      </p:sp>
      <p:sp>
        <p:nvSpPr>
          <p:cNvPr id="12" name="Freeform 12"/>
          <p:cNvSpPr/>
          <p:nvPr/>
        </p:nvSpPr>
        <p:spPr>
          <a:xfrm>
            <a:off x="5478899" y="5426699"/>
            <a:ext cx="1699159" cy="454903"/>
          </a:xfrm>
          <a:custGeom>
            <a:avLst/>
            <a:gdLst/>
            <a:ahLst/>
            <a:cxnLst/>
            <a:rect l="l" t="t" r="r" b="b"/>
            <a:pathLst>
              <a:path w="2548739" h="682354">
                <a:moveTo>
                  <a:pt x="0" y="0"/>
                </a:moveTo>
                <a:lnTo>
                  <a:pt x="2548739" y="0"/>
                </a:lnTo>
                <a:lnTo>
                  <a:pt x="2548739" y="682354"/>
                </a:lnTo>
                <a:lnTo>
                  <a:pt x="0" y="682354"/>
                </a:lnTo>
                <a:lnTo>
                  <a:pt x="0" y="0"/>
                </a:lnTo>
                <a:close/>
              </a:path>
            </a:pathLst>
          </a:custGeom>
          <a:blipFill>
            <a:blip r:embed="rId5"/>
            <a:stretch>
              <a:fillRect t="-149014"/>
            </a:stretch>
          </a:blipFill>
        </p:spPr>
        <p:txBody>
          <a:bodyPr/>
          <a:lstStyle/>
          <a:p>
            <a:endParaRPr lang="en-US" sz="1200"/>
          </a:p>
        </p:txBody>
      </p:sp>
      <p:sp>
        <p:nvSpPr>
          <p:cNvPr id="13" name="Freeform 13"/>
          <p:cNvSpPr/>
          <p:nvPr/>
        </p:nvSpPr>
        <p:spPr>
          <a:xfrm>
            <a:off x="3813678" y="5426699"/>
            <a:ext cx="1699159" cy="454903"/>
          </a:xfrm>
          <a:custGeom>
            <a:avLst/>
            <a:gdLst/>
            <a:ahLst/>
            <a:cxnLst/>
            <a:rect l="l" t="t" r="r" b="b"/>
            <a:pathLst>
              <a:path w="2548739" h="682354">
                <a:moveTo>
                  <a:pt x="0" y="0"/>
                </a:moveTo>
                <a:lnTo>
                  <a:pt x="2548739" y="0"/>
                </a:lnTo>
                <a:lnTo>
                  <a:pt x="2548739" y="682354"/>
                </a:lnTo>
                <a:lnTo>
                  <a:pt x="0" y="682354"/>
                </a:lnTo>
                <a:lnTo>
                  <a:pt x="0" y="0"/>
                </a:lnTo>
                <a:close/>
              </a:path>
            </a:pathLst>
          </a:custGeom>
          <a:blipFill>
            <a:blip r:embed="rId5"/>
            <a:stretch>
              <a:fillRect t="-149014"/>
            </a:stretch>
          </a:blipFill>
        </p:spPr>
        <p:txBody>
          <a:bodyPr/>
          <a:lstStyle/>
          <a:p>
            <a:endParaRPr lang="en-US" sz="1200"/>
          </a:p>
        </p:txBody>
      </p:sp>
      <p:sp>
        <p:nvSpPr>
          <p:cNvPr id="14" name="Freeform 14"/>
          <p:cNvSpPr/>
          <p:nvPr/>
        </p:nvSpPr>
        <p:spPr>
          <a:xfrm>
            <a:off x="2148457" y="5426699"/>
            <a:ext cx="1699159" cy="454903"/>
          </a:xfrm>
          <a:custGeom>
            <a:avLst/>
            <a:gdLst/>
            <a:ahLst/>
            <a:cxnLst/>
            <a:rect l="l" t="t" r="r" b="b"/>
            <a:pathLst>
              <a:path w="2548739" h="682354">
                <a:moveTo>
                  <a:pt x="0" y="0"/>
                </a:moveTo>
                <a:lnTo>
                  <a:pt x="2548739" y="0"/>
                </a:lnTo>
                <a:lnTo>
                  <a:pt x="2548739" y="682354"/>
                </a:lnTo>
                <a:lnTo>
                  <a:pt x="0" y="682354"/>
                </a:lnTo>
                <a:lnTo>
                  <a:pt x="0" y="0"/>
                </a:lnTo>
                <a:close/>
              </a:path>
            </a:pathLst>
          </a:custGeom>
          <a:blipFill>
            <a:blip r:embed="rId5"/>
            <a:stretch>
              <a:fillRect t="-149014"/>
            </a:stretch>
          </a:blipFill>
        </p:spPr>
        <p:txBody>
          <a:bodyPr/>
          <a:lstStyle/>
          <a:p>
            <a:endParaRPr lang="en-US" sz="1200"/>
          </a:p>
        </p:txBody>
      </p:sp>
      <p:sp>
        <p:nvSpPr>
          <p:cNvPr id="15" name="Freeform 15"/>
          <p:cNvSpPr/>
          <p:nvPr/>
        </p:nvSpPr>
        <p:spPr>
          <a:xfrm>
            <a:off x="483236" y="5426699"/>
            <a:ext cx="1699159" cy="454903"/>
          </a:xfrm>
          <a:custGeom>
            <a:avLst/>
            <a:gdLst/>
            <a:ahLst/>
            <a:cxnLst/>
            <a:rect l="l" t="t" r="r" b="b"/>
            <a:pathLst>
              <a:path w="2548739" h="682354">
                <a:moveTo>
                  <a:pt x="0" y="0"/>
                </a:moveTo>
                <a:lnTo>
                  <a:pt x="2548740" y="0"/>
                </a:lnTo>
                <a:lnTo>
                  <a:pt x="2548740" y="682354"/>
                </a:lnTo>
                <a:lnTo>
                  <a:pt x="0" y="682354"/>
                </a:lnTo>
                <a:lnTo>
                  <a:pt x="0" y="0"/>
                </a:lnTo>
                <a:close/>
              </a:path>
            </a:pathLst>
          </a:custGeom>
          <a:blipFill>
            <a:blip r:embed="rId5"/>
            <a:stretch>
              <a:fillRect t="-149014"/>
            </a:stretch>
          </a:blipFill>
        </p:spPr>
        <p:txBody>
          <a:bodyPr/>
          <a:lstStyle/>
          <a:p>
            <a:endParaRPr lang="en-US" sz="1200"/>
          </a:p>
        </p:txBody>
      </p:sp>
      <p:sp>
        <p:nvSpPr>
          <p:cNvPr id="16" name="Freeform 16"/>
          <p:cNvSpPr/>
          <p:nvPr/>
        </p:nvSpPr>
        <p:spPr>
          <a:xfrm>
            <a:off x="0" y="5431790"/>
            <a:ext cx="517174" cy="449811"/>
          </a:xfrm>
          <a:custGeom>
            <a:avLst/>
            <a:gdLst/>
            <a:ahLst/>
            <a:cxnLst/>
            <a:rect l="l" t="t" r="r" b="b"/>
            <a:pathLst>
              <a:path w="775761" h="674716">
                <a:moveTo>
                  <a:pt x="0" y="0"/>
                </a:moveTo>
                <a:lnTo>
                  <a:pt x="775761" y="0"/>
                </a:lnTo>
                <a:lnTo>
                  <a:pt x="775761" y="674717"/>
                </a:lnTo>
                <a:lnTo>
                  <a:pt x="0" y="674717"/>
                </a:lnTo>
                <a:lnTo>
                  <a:pt x="0" y="0"/>
                </a:lnTo>
                <a:close/>
              </a:path>
            </a:pathLst>
          </a:custGeom>
          <a:blipFill>
            <a:blip r:embed="rId5"/>
            <a:stretch>
              <a:fillRect l="-228546" t="-151833"/>
            </a:stretch>
          </a:blipFill>
        </p:spPr>
        <p:txBody>
          <a:bodyPr/>
          <a:lstStyle/>
          <a:p>
            <a:endParaRPr lang="en-US" sz="1200"/>
          </a:p>
        </p:txBody>
      </p:sp>
      <p:sp>
        <p:nvSpPr>
          <p:cNvPr id="17" name="Freeform 17"/>
          <p:cNvSpPr/>
          <p:nvPr/>
        </p:nvSpPr>
        <p:spPr>
          <a:xfrm>
            <a:off x="1400866" y="6608620"/>
            <a:ext cx="1699159" cy="249381"/>
          </a:xfrm>
          <a:custGeom>
            <a:avLst/>
            <a:gdLst/>
            <a:ahLst/>
            <a:cxnLst/>
            <a:rect l="l" t="t" r="r" b="b"/>
            <a:pathLst>
              <a:path w="2548739" h="374071">
                <a:moveTo>
                  <a:pt x="0" y="0"/>
                </a:moveTo>
                <a:lnTo>
                  <a:pt x="2548740" y="0"/>
                </a:lnTo>
                <a:lnTo>
                  <a:pt x="2548740" y="374071"/>
                </a:lnTo>
                <a:lnTo>
                  <a:pt x="0" y="374071"/>
                </a:lnTo>
                <a:lnTo>
                  <a:pt x="0" y="0"/>
                </a:lnTo>
                <a:close/>
              </a:path>
            </a:pathLst>
          </a:custGeom>
          <a:blipFill>
            <a:blip r:embed="rId5"/>
            <a:stretch>
              <a:fillRect t="-354233"/>
            </a:stretch>
          </a:blipFill>
        </p:spPr>
        <p:txBody>
          <a:bodyPr/>
          <a:lstStyle/>
          <a:p>
            <a:endParaRPr lang="en-US" sz="1200"/>
          </a:p>
        </p:txBody>
      </p:sp>
      <p:sp>
        <p:nvSpPr>
          <p:cNvPr id="18" name="Freeform 18"/>
          <p:cNvSpPr/>
          <p:nvPr/>
        </p:nvSpPr>
        <p:spPr>
          <a:xfrm>
            <a:off x="3100025" y="6616019"/>
            <a:ext cx="1699159" cy="242801"/>
          </a:xfrm>
          <a:custGeom>
            <a:avLst/>
            <a:gdLst/>
            <a:ahLst/>
            <a:cxnLst/>
            <a:rect l="l" t="t" r="r" b="b"/>
            <a:pathLst>
              <a:path w="2548739" h="364201">
                <a:moveTo>
                  <a:pt x="0" y="0"/>
                </a:moveTo>
                <a:lnTo>
                  <a:pt x="2548739" y="0"/>
                </a:lnTo>
                <a:lnTo>
                  <a:pt x="2548739" y="364202"/>
                </a:lnTo>
                <a:lnTo>
                  <a:pt x="0" y="364202"/>
                </a:lnTo>
                <a:lnTo>
                  <a:pt x="0" y="0"/>
                </a:lnTo>
                <a:close/>
              </a:path>
            </a:pathLst>
          </a:custGeom>
          <a:blipFill>
            <a:blip r:embed="rId5"/>
            <a:stretch>
              <a:fillRect t="-366543"/>
            </a:stretch>
          </a:blipFill>
        </p:spPr>
        <p:txBody>
          <a:bodyPr/>
          <a:lstStyle/>
          <a:p>
            <a:endParaRPr lang="en-US" sz="1200"/>
          </a:p>
        </p:txBody>
      </p:sp>
      <p:sp>
        <p:nvSpPr>
          <p:cNvPr id="19" name="Freeform 19"/>
          <p:cNvSpPr/>
          <p:nvPr/>
        </p:nvSpPr>
        <p:spPr>
          <a:xfrm>
            <a:off x="4629319" y="6608620"/>
            <a:ext cx="1699159" cy="255961"/>
          </a:xfrm>
          <a:custGeom>
            <a:avLst/>
            <a:gdLst/>
            <a:ahLst/>
            <a:cxnLst/>
            <a:rect l="l" t="t" r="r" b="b"/>
            <a:pathLst>
              <a:path w="2548739" h="364201">
                <a:moveTo>
                  <a:pt x="0" y="0"/>
                </a:moveTo>
                <a:lnTo>
                  <a:pt x="2548739" y="0"/>
                </a:lnTo>
                <a:lnTo>
                  <a:pt x="2548739" y="364201"/>
                </a:lnTo>
                <a:lnTo>
                  <a:pt x="0" y="364201"/>
                </a:lnTo>
                <a:lnTo>
                  <a:pt x="0" y="0"/>
                </a:lnTo>
                <a:close/>
              </a:path>
            </a:pathLst>
          </a:custGeom>
          <a:blipFill>
            <a:blip r:embed="rId5"/>
            <a:stretch>
              <a:fillRect t="-366543"/>
            </a:stretch>
          </a:blipFill>
        </p:spPr>
        <p:txBody>
          <a:bodyPr/>
          <a:lstStyle/>
          <a:p>
            <a:endParaRPr lang="en-US" sz="1200"/>
          </a:p>
        </p:txBody>
      </p:sp>
      <p:sp>
        <p:nvSpPr>
          <p:cNvPr id="20" name="Freeform 20"/>
          <p:cNvSpPr/>
          <p:nvPr/>
        </p:nvSpPr>
        <p:spPr>
          <a:xfrm>
            <a:off x="6194500" y="6614161"/>
            <a:ext cx="1699159" cy="247559"/>
          </a:xfrm>
          <a:custGeom>
            <a:avLst/>
            <a:gdLst/>
            <a:ahLst/>
            <a:cxnLst/>
            <a:rect l="l" t="t" r="r" b="b"/>
            <a:pathLst>
              <a:path w="2548739" h="334592">
                <a:moveTo>
                  <a:pt x="0" y="0"/>
                </a:moveTo>
                <a:lnTo>
                  <a:pt x="2548739" y="0"/>
                </a:lnTo>
                <a:lnTo>
                  <a:pt x="2548739" y="334592"/>
                </a:lnTo>
                <a:lnTo>
                  <a:pt x="0" y="334592"/>
                </a:lnTo>
                <a:lnTo>
                  <a:pt x="0" y="0"/>
                </a:lnTo>
                <a:close/>
              </a:path>
            </a:pathLst>
          </a:custGeom>
          <a:blipFill>
            <a:blip r:embed="rId5"/>
            <a:stretch>
              <a:fillRect l="-26563" t="-610945" r="-26563" b="-66677"/>
            </a:stretch>
          </a:blipFill>
        </p:spPr>
        <p:txBody>
          <a:bodyPr/>
          <a:lstStyle/>
          <a:p>
            <a:endParaRPr lang="en-US" sz="1200"/>
          </a:p>
        </p:txBody>
      </p:sp>
      <p:sp>
        <p:nvSpPr>
          <p:cNvPr id="21" name="Freeform 21"/>
          <p:cNvSpPr/>
          <p:nvPr/>
        </p:nvSpPr>
        <p:spPr>
          <a:xfrm>
            <a:off x="7857771" y="6614160"/>
            <a:ext cx="1699159" cy="250421"/>
          </a:xfrm>
          <a:custGeom>
            <a:avLst/>
            <a:gdLst/>
            <a:ahLst/>
            <a:cxnLst/>
            <a:rect l="l" t="t" r="r" b="b"/>
            <a:pathLst>
              <a:path w="2548739" h="364201">
                <a:moveTo>
                  <a:pt x="0" y="0"/>
                </a:moveTo>
                <a:lnTo>
                  <a:pt x="2548739" y="0"/>
                </a:lnTo>
                <a:lnTo>
                  <a:pt x="2548739" y="364201"/>
                </a:lnTo>
                <a:lnTo>
                  <a:pt x="0" y="364201"/>
                </a:lnTo>
                <a:lnTo>
                  <a:pt x="0" y="0"/>
                </a:lnTo>
                <a:close/>
              </a:path>
            </a:pathLst>
          </a:custGeom>
          <a:blipFill>
            <a:blip r:embed="rId5"/>
            <a:stretch>
              <a:fillRect l="-26563" t="-561274" r="-26563" b="-53126"/>
            </a:stretch>
          </a:blipFill>
        </p:spPr>
        <p:txBody>
          <a:bodyPr/>
          <a:lstStyle/>
          <a:p>
            <a:endParaRPr lang="en-US" sz="1200"/>
          </a:p>
        </p:txBody>
      </p:sp>
      <p:sp>
        <p:nvSpPr>
          <p:cNvPr id="22" name="Freeform 22"/>
          <p:cNvSpPr/>
          <p:nvPr/>
        </p:nvSpPr>
        <p:spPr>
          <a:xfrm>
            <a:off x="9556931" y="6615200"/>
            <a:ext cx="1699159" cy="249381"/>
          </a:xfrm>
          <a:custGeom>
            <a:avLst/>
            <a:gdLst/>
            <a:ahLst/>
            <a:cxnLst/>
            <a:rect l="l" t="t" r="r" b="b"/>
            <a:pathLst>
              <a:path w="2548739" h="374071">
                <a:moveTo>
                  <a:pt x="0" y="0"/>
                </a:moveTo>
                <a:lnTo>
                  <a:pt x="2548739" y="0"/>
                </a:lnTo>
                <a:lnTo>
                  <a:pt x="2548739" y="374071"/>
                </a:lnTo>
                <a:lnTo>
                  <a:pt x="0" y="374071"/>
                </a:lnTo>
                <a:lnTo>
                  <a:pt x="0" y="0"/>
                </a:lnTo>
                <a:close/>
              </a:path>
            </a:pathLst>
          </a:custGeom>
          <a:blipFill>
            <a:blip r:embed="rId5"/>
            <a:stretch>
              <a:fillRect l="-26563" t="-546465" r="-26563" b="-49085"/>
            </a:stretch>
          </a:blipFill>
        </p:spPr>
        <p:txBody>
          <a:bodyPr/>
          <a:lstStyle/>
          <a:p>
            <a:endParaRPr lang="en-US" sz="1200"/>
          </a:p>
        </p:txBody>
      </p:sp>
      <p:sp>
        <p:nvSpPr>
          <p:cNvPr id="23" name="Freeform 23"/>
          <p:cNvSpPr/>
          <p:nvPr/>
        </p:nvSpPr>
        <p:spPr>
          <a:xfrm>
            <a:off x="11256090" y="6608620"/>
            <a:ext cx="917630" cy="255961"/>
          </a:xfrm>
          <a:custGeom>
            <a:avLst/>
            <a:gdLst/>
            <a:ahLst/>
            <a:cxnLst/>
            <a:rect l="l" t="t" r="r" b="b"/>
            <a:pathLst>
              <a:path w="1376445" h="383941">
                <a:moveTo>
                  <a:pt x="0" y="0"/>
                </a:moveTo>
                <a:lnTo>
                  <a:pt x="1376445" y="0"/>
                </a:lnTo>
                <a:lnTo>
                  <a:pt x="1376445" y="383941"/>
                </a:lnTo>
                <a:lnTo>
                  <a:pt x="0" y="383941"/>
                </a:lnTo>
                <a:lnTo>
                  <a:pt x="0" y="0"/>
                </a:lnTo>
                <a:close/>
              </a:path>
            </a:pathLst>
          </a:custGeom>
          <a:blipFill>
            <a:blip r:embed="rId5"/>
            <a:stretch>
              <a:fillRect l="-49186" t="-532417" r="-134354" b="-45253"/>
            </a:stretch>
          </a:blipFill>
        </p:spPr>
        <p:txBody>
          <a:bodyPr/>
          <a:lstStyle/>
          <a:p>
            <a:endParaRPr lang="en-US" sz="1200"/>
          </a:p>
        </p:txBody>
      </p:sp>
      <p:sp>
        <p:nvSpPr>
          <p:cNvPr id="24" name="Freeform 24"/>
          <p:cNvSpPr/>
          <p:nvPr/>
        </p:nvSpPr>
        <p:spPr>
          <a:xfrm rot="5400000">
            <a:off x="11552195" y="6189114"/>
            <a:ext cx="1011510" cy="282147"/>
          </a:xfrm>
          <a:custGeom>
            <a:avLst/>
            <a:gdLst/>
            <a:ahLst/>
            <a:cxnLst/>
            <a:rect l="l" t="t" r="r" b="b"/>
            <a:pathLst>
              <a:path w="1517265" h="423221">
                <a:moveTo>
                  <a:pt x="0" y="0"/>
                </a:moveTo>
                <a:lnTo>
                  <a:pt x="1517265" y="0"/>
                </a:lnTo>
                <a:lnTo>
                  <a:pt x="1517265" y="423222"/>
                </a:lnTo>
                <a:lnTo>
                  <a:pt x="0" y="423222"/>
                </a:lnTo>
                <a:lnTo>
                  <a:pt x="0" y="0"/>
                </a:lnTo>
                <a:close/>
              </a:path>
            </a:pathLst>
          </a:custGeom>
          <a:blipFill>
            <a:blip r:embed="rId5"/>
            <a:stretch>
              <a:fillRect l="-49186" t="-532417" r="-134354" b="-45253"/>
            </a:stretch>
          </a:blipFill>
        </p:spPr>
        <p:txBody>
          <a:bodyPr/>
          <a:lstStyle/>
          <a:p>
            <a:endParaRPr lang="en-US" sz="1200"/>
          </a:p>
        </p:txBody>
      </p:sp>
      <p:sp>
        <p:nvSpPr>
          <p:cNvPr id="25" name="Freeform 25"/>
          <p:cNvSpPr/>
          <p:nvPr/>
        </p:nvSpPr>
        <p:spPr>
          <a:xfrm>
            <a:off x="1542179" y="5597247"/>
            <a:ext cx="1663805" cy="1132773"/>
          </a:xfrm>
          <a:custGeom>
            <a:avLst/>
            <a:gdLst/>
            <a:ahLst/>
            <a:cxnLst/>
            <a:rect l="l" t="t" r="r" b="b"/>
            <a:pathLst>
              <a:path w="2495708" h="1699159">
                <a:moveTo>
                  <a:pt x="0" y="0"/>
                </a:moveTo>
                <a:lnTo>
                  <a:pt x="2495708" y="0"/>
                </a:lnTo>
                <a:lnTo>
                  <a:pt x="2495708" y="1699159"/>
                </a:lnTo>
                <a:lnTo>
                  <a:pt x="0" y="1699159"/>
                </a:lnTo>
                <a:lnTo>
                  <a:pt x="0" y="0"/>
                </a:lnTo>
                <a:close/>
              </a:path>
            </a:pathLst>
          </a:custGeom>
          <a:blipFill>
            <a:blip r:embed="rId5">
              <a:alphaModFix amt="30000"/>
            </a:blip>
            <a:stretch>
              <a:fillRect l="-878" t="-2181" r="-5702" b="-2181"/>
            </a:stretch>
          </a:blipFill>
        </p:spPr>
        <p:txBody>
          <a:bodyPr/>
          <a:lstStyle/>
          <a:p>
            <a:endParaRPr lang="en-US" sz="1200"/>
          </a:p>
        </p:txBody>
      </p:sp>
      <p:sp>
        <p:nvSpPr>
          <p:cNvPr id="26" name="Freeform 26"/>
          <p:cNvSpPr/>
          <p:nvPr/>
        </p:nvSpPr>
        <p:spPr>
          <a:xfrm>
            <a:off x="3205984" y="5611418"/>
            <a:ext cx="1850018" cy="1132773"/>
          </a:xfrm>
          <a:custGeom>
            <a:avLst/>
            <a:gdLst/>
            <a:ahLst/>
            <a:cxnLst/>
            <a:rect l="l" t="t" r="r" b="b"/>
            <a:pathLst>
              <a:path w="2775027" h="1699159">
                <a:moveTo>
                  <a:pt x="0" y="0"/>
                </a:moveTo>
                <a:lnTo>
                  <a:pt x="2775027" y="0"/>
                </a:lnTo>
                <a:lnTo>
                  <a:pt x="2775027" y="1699159"/>
                </a:lnTo>
                <a:lnTo>
                  <a:pt x="0" y="1699159"/>
                </a:lnTo>
                <a:lnTo>
                  <a:pt x="0" y="0"/>
                </a:lnTo>
                <a:close/>
              </a:path>
            </a:pathLst>
          </a:custGeom>
          <a:blipFill>
            <a:blip r:embed="rId5">
              <a:alphaModFix amt="30000"/>
            </a:blip>
            <a:stretch>
              <a:fillRect t="-4439" b="-4439"/>
            </a:stretch>
          </a:blipFill>
        </p:spPr>
        <p:txBody>
          <a:bodyPr/>
          <a:lstStyle/>
          <a:p>
            <a:endParaRPr lang="en-US" sz="1200"/>
          </a:p>
        </p:txBody>
      </p:sp>
      <p:sp>
        <p:nvSpPr>
          <p:cNvPr id="27" name="Freeform 27"/>
          <p:cNvSpPr/>
          <p:nvPr/>
        </p:nvSpPr>
        <p:spPr>
          <a:xfrm>
            <a:off x="5056003" y="5548008"/>
            <a:ext cx="1657683" cy="1132773"/>
          </a:xfrm>
          <a:custGeom>
            <a:avLst/>
            <a:gdLst/>
            <a:ahLst/>
            <a:cxnLst/>
            <a:rect l="l" t="t" r="r" b="b"/>
            <a:pathLst>
              <a:path w="2486525" h="1699159">
                <a:moveTo>
                  <a:pt x="0" y="0"/>
                </a:moveTo>
                <a:lnTo>
                  <a:pt x="2486525" y="0"/>
                </a:lnTo>
                <a:lnTo>
                  <a:pt x="2486525" y="1699160"/>
                </a:lnTo>
                <a:lnTo>
                  <a:pt x="0" y="1699160"/>
                </a:lnTo>
                <a:lnTo>
                  <a:pt x="0" y="0"/>
                </a:lnTo>
                <a:close/>
              </a:path>
            </a:pathLst>
          </a:custGeom>
          <a:blipFill>
            <a:blip r:embed="rId5">
              <a:alphaModFix amt="30000"/>
            </a:blip>
            <a:stretch>
              <a:fillRect l="-1319" t="-33" r="-1251" b="-33"/>
            </a:stretch>
          </a:blipFill>
        </p:spPr>
        <p:txBody>
          <a:bodyPr/>
          <a:lstStyle/>
          <a:p>
            <a:endParaRPr lang="en-US" sz="1200"/>
          </a:p>
        </p:txBody>
      </p:sp>
      <p:sp>
        <p:nvSpPr>
          <p:cNvPr id="28" name="Freeform 28"/>
          <p:cNvSpPr/>
          <p:nvPr/>
        </p:nvSpPr>
        <p:spPr>
          <a:xfrm>
            <a:off x="6713686" y="5497608"/>
            <a:ext cx="1699159" cy="1132773"/>
          </a:xfrm>
          <a:custGeom>
            <a:avLst/>
            <a:gdLst/>
            <a:ahLst/>
            <a:cxnLst/>
            <a:rect l="l" t="t" r="r" b="b"/>
            <a:pathLst>
              <a:path w="2548739" h="1699159">
                <a:moveTo>
                  <a:pt x="0" y="0"/>
                </a:moveTo>
                <a:lnTo>
                  <a:pt x="2548739" y="0"/>
                </a:lnTo>
                <a:lnTo>
                  <a:pt x="2548739" y="1699159"/>
                </a:lnTo>
                <a:lnTo>
                  <a:pt x="0" y="1699159"/>
                </a:lnTo>
                <a:lnTo>
                  <a:pt x="0" y="0"/>
                </a:lnTo>
                <a:close/>
              </a:path>
            </a:pathLst>
          </a:custGeom>
          <a:blipFill>
            <a:blip r:embed="rId5">
              <a:alphaModFix amt="30000"/>
            </a:blip>
            <a:stretch>
              <a:fillRect/>
            </a:stretch>
          </a:blipFill>
        </p:spPr>
        <p:txBody>
          <a:bodyPr/>
          <a:lstStyle/>
          <a:p>
            <a:endParaRPr lang="en-US" sz="1200"/>
          </a:p>
        </p:txBody>
      </p:sp>
      <p:sp>
        <p:nvSpPr>
          <p:cNvPr id="29" name="Freeform 29"/>
          <p:cNvSpPr/>
          <p:nvPr/>
        </p:nvSpPr>
        <p:spPr>
          <a:xfrm>
            <a:off x="8412845" y="5611418"/>
            <a:ext cx="1699159" cy="1132773"/>
          </a:xfrm>
          <a:custGeom>
            <a:avLst/>
            <a:gdLst/>
            <a:ahLst/>
            <a:cxnLst/>
            <a:rect l="l" t="t" r="r" b="b"/>
            <a:pathLst>
              <a:path w="2548739" h="1699159">
                <a:moveTo>
                  <a:pt x="0" y="0"/>
                </a:moveTo>
                <a:lnTo>
                  <a:pt x="2548739" y="0"/>
                </a:lnTo>
                <a:lnTo>
                  <a:pt x="2548739" y="1699159"/>
                </a:lnTo>
                <a:lnTo>
                  <a:pt x="0" y="1699159"/>
                </a:lnTo>
                <a:lnTo>
                  <a:pt x="0" y="0"/>
                </a:lnTo>
                <a:close/>
              </a:path>
            </a:pathLst>
          </a:custGeom>
          <a:blipFill>
            <a:blip r:embed="rId5">
              <a:alphaModFix amt="30000"/>
            </a:blip>
            <a:stretch>
              <a:fillRect/>
            </a:stretch>
          </a:blipFill>
        </p:spPr>
        <p:txBody>
          <a:bodyPr/>
          <a:lstStyle/>
          <a:p>
            <a:endParaRPr lang="en-US" sz="1200"/>
          </a:p>
        </p:txBody>
      </p:sp>
      <p:sp>
        <p:nvSpPr>
          <p:cNvPr id="30" name="Freeform 30"/>
          <p:cNvSpPr/>
          <p:nvPr/>
        </p:nvSpPr>
        <p:spPr>
          <a:xfrm>
            <a:off x="10112004" y="5684484"/>
            <a:ext cx="1946828" cy="1132773"/>
          </a:xfrm>
          <a:custGeom>
            <a:avLst/>
            <a:gdLst/>
            <a:ahLst/>
            <a:cxnLst/>
            <a:rect l="l" t="t" r="r" b="b"/>
            <a:pathLst>
              <a:path w="2920242" h="1699159">
                <a:moveTo>
                  <a:pt x="0" y="0"/>
                </a:moveTo>
                <a:lnTo>
                  <a:pt x="2920242" y="0"/>
                </a:lnTo>
                <a:lnTo>
                  <a:pt x="2920242" y="1699160"/>
                </a:lnTo>
                <a:lnTo>
                  <a:pt x="0" y="1699160"/>
                </a:lnTo>
                <a:lnTo>
                  <a:pt x="0" y="0"/>
                </a:lnTo>
                <a:close/>
              </a:path>
            </a:pathLst>
          </a:custGeom>
          <a:blipFill>
            <a:blip r:embed="rId5">
              <a:alphaModFix amt="30000"/>
            </a:blip>
            <a:stretch>
              <a:fillRect t="-7287" b="-7287"/>
            </a:stretch>
          </a:blipFill>
        </p:spPr>
        <p:txBody>
          <a:bodyPr/>
          <a:lstStyle/>
          <a:p>
            <a:endParaRPr lang="en-US" sz="1200"/>
          </a:p>
        </p:txBody>
      </p:sp>
      <p:sp>
        <p:nvSpPr>
          <p:cNvPr id="31" name="Freeform 31"/>
          <p:cNvSpPr/>
          <p:nvPr/>
        </p:nvSpPr>
        <p:spPr>
          <a:xfrm>
            <a:off x="12885" y="6608620"/>
            <a:ext cx="1655608" cy="255961"/>
          </a:xfrm>
          <a:custGeom>
            <a:avLst/>
            <a:gdLst/>
            <a:ahLst/>
            <a:cxnLst/>
            <a:rect l="l" t="t" r="r" b="b"/>
            <a:pathLst>
              <a:path w="2548739" h="364201">
                <a:moveTo>
                  <a:pt x="0" y="0"/>
                </a:moveTo>
                <a:lnTo>
                  <a:pt x="2548739" y="0"/>
                </a:lnTo>
                <a:lnTo>
                  <a:pt x="2548739" y="364201"/>
                </a:lnTo>
                <a:lnTo>
                  <a:pt x="0" y="364201"/>
                </a:lnTo>
                <a:lnTo>
                  <a:pt x="0" y="0"/>
                </a:lnTo>
                <a:close/>
              </a:path>
            </a:pathLst>
          </a:custGeom>
          <a:blipFill>
            <a:blip r:embed="rId5"/>
            <a:stretch>
              <a:fillRect t="-366543"/>
            </a:stretch>
          </a:blipFill>
        </p:spPr>
        <p:txBody>
          <a:bodyPr/>
          <a:lstStyle/>
          <a:p>
            <a:endParaRPr lang="en-US" sz="1200"/>
          </a:p>
        </p:txBody>
      </p:sp>
      <p:sp>
        <p:nvSpPr>
          <p:cNvPr id="32" name="Freeform 32"/>
          <p:cNvSpPr/>
          <p:nvPr/>
        </p:nvSpPr>
        <p:spPr>
          <a:xfrm rot="5400000">
            <a:off x="-533611" y="5960311"/>
            <a:ext cx="1317493" cy="250272"/>
          </a:xfrm>
          <a:custGeom>
            <a:avLst/>
            <a:gdLst/>
            <a:ahLst/>
            <a:cxnLst/>
            <a:rect l="l" t="t" r="r" b="b"/>
            <a:pathLst>
              <a:path w="2230312" h="364201">
                <a:moveTo>
                  <a:pt x="0" y="0"/>
                </a:moveTo>
                <a:lnTo>
                  <a:pt x="2230312" y="0"/>
                </a:lnTo>
                <a:lnTo>
                  <a:pt x="2230312" y="364201"/>
                </a:lnTo>
                <a:lnTo>
                  <a:pt x="0" y="364201"/>
                </a:lnTo>
                <a:lnTo>
                  <a:pt x="0" y="0"/>
                </a:lnTo>
                <a:close/>
              </a:path>
            </a:pathLst>
          </a:custGeom>
          <a:blipFill>
            <a:blip r:embed="rId5"/>
            <a:stretch>
              <a:fillRect l="-14277" t="-366543"/>
            </a:stretch>
          </a:blipFill>
        </p:spPr>
        <p:txBody>
          <a:bodyPr/>
          <a:lstStyle/>
          <a:p>
            <a:endParaRPr lang="en-US" sz="1200"/>
          </a:p>
        </p:txBody>
      </p:sp>
      <p:grpSp>
        <p:nvGrpSpPr>
          <p:cNvPr id="33" name="Group 33"/>
          <p:cNvGrpSpPr>
            <a:grpSpLocks noChangeAspect="1"/>
          </p:cNvGrpSpPr>
          <p:nvPr/>
        </p:nvGrpSpPr>
        <p:grpSpPr>
          <a:xfrm>
            <a:off x="7405264" y="3784600"/>
            <a:ext cx="2479858" cy="1422417"/>
            <a:chOff x="0" y="0"/>
            <a:chExt cx="7981950" cy="4578350"/>
          </a:xfrm>
        </p:grpSpPr>
        <p:sp>
          <p:nvSpPr>
            <p:cNvPr id="34" name="Freeform 3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sz="1200"/>
            </a:p>
          </p:txBody>
        </p:sp>
        <p:sp>
          <p:nvSpPr>
            <p:cNvPr id="35" name="Freeform 3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sz="1200"/>
            </a:p>
          </p:txBody>
        </p:sp>
        <p:sp>
          <p:nvSpPr>
            <p:cNvPr id="36" name="Freeform 3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sz="1200"/>
            </a:p>
          </p:txBody>
        </p:sp>
        <p:sp>
          <p:nvSpPr>
            <p:cNvPr id="37" name="Freeform 3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sz="1200"/>
            </a:p>
          </p:txBody>
        </p:sp>
        <p:sp>
          <p:nvSpPr>
            <p:cNvPr id="38" name="Freeform 3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t="-6505" b="-6505"/>
              </a:stretch>
            </a:blipFill>
          </p:spPr>
          <p:txBody>
            <a:bodyPr/>
            <a:lstStyle/>
            <a:p>
              <a:endParaRPr lang="en-US" sz="1200"/>
            </a:p>
          </p:txBody>
        </p:sp>
      </p:grpSp>
      <p:grpSp>
        <p:nvGrpSpPr>
          <p:cNvPr id="39" name="Group 39"/>
          <p:cNvGrpSpPr>
            <a:grpSpLocks noChangeAspect="1"/>
          </p:cNvGrpSpPr>
          <p:nvPr/>
        </p:nvGrpSpPr>
        <p:grpSpPr>
          <a:xfrm>
            <a:off x="7620445" y="1600200"/>
            <a:ext cx="1060683" cy="2098743"/>
            <a:chOff x="0" y="0"/>
            <a:chExt cx="2620010" cy="5184140"/>
          </a:xfrm>
        </p:grpSpPr>
        <p:sp>
          <p:nvSpPr>
            <p:cNvPr id="40" name="Freeform 40"/>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sz="1200"/>
            </a:p>
          </p:txBody>
        </p:sp>
        <p:sp>
          <p:nvSpPr>
            <p:cNvPr id="41" name="Freeform 41"/>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21350" r="-21350"/>
              </a:stretch>
            </a:blipFill>
          </p:spPr>
          <p:txBody>
            <a:bodyPr/>
            <a:lstStyle/>
            <a:p>
              <a:endParaRPr lang="en-US" sz="1200"/>
            </a:p>
          </p:txBody>
        </p:sp>
        <p:sp>
          <p:nvSpPr>
            <p:cNvPr id="42" name="Freeform 42"/>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B5B5B"/>
            </a:solidFill>
          </p:spPr>
          <p:txBody>
            <a:bodyPr/>
            <a:lstStyle/>
            <a:p>
              <a:endParaRPr lang="en-US" sz="1200"/>
            </a:p>
          </p:txBody>
        </p:sp>
        <p:sp>
          <p:nvSpPr>
            <p:cNvPr id="43" name="Freeform 43"/>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B5B5B"/>
            </a:solidFill>
          </p:spPr>
          <p:txBody>
            <a:bodyPr/>
            <a:lstStyle/>
            <a:p>
              <a:endParaRPr lang="en-US" sz="1200"/>
            </a:p>
          </p:txBody>
        </p:sp>
        <p:sp>
          <p:nvSpPr>
            <p:cNvPr id="44" name="Freeform 44"/>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EBCEB5"/>
            </a:solidFill>
          </p:spPr>
          <p:txBody>
            <a:bodyPr/>
            <a:lstStyle/>
            <a:p>
              <a:endParaRPr lang="en-US" sz="1200"/>
            </a:p>
          </p:txBody>
        </p:sp>
        <p:sp>
          <p:nvSpPr>
            <p:cNvPr id="45" name="Freeform 45"/>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EBCEB5"/>
            </a:solidFill>
          </p:spPr>
          <p:txBody>
            <a:bodyPr/>
            <a:lstStyle/>
            <a:p>
              <a:endParaRPr lang="en-US" sz="1200"/>
            </a:p>
          </p:txBody>
        </p:sp>
        <p:sp>
          <p:nvSpPr>
            <p:cNvPr id="46" name="Freeform 46"/>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EBCEB5"/>
            </a:solidFill>
          </p:spPr>
          <p:txBody>
            <a:bodyPr/>
            <a:lstStyle/>
            <a:p>
              <a:endParaRPr lang="en-US" sz="1200"/>
            </a:p>
          </p:txBody>
        </p:sp>
        <p:sp>
          <p:nvSpPr>
            <p:cNvPr id="47" name="Freeform 47"/>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BCEB5"/>
            </a:solidFill>
          </p:spPr>
          <p:txBody>
            <a:bodyPr/>
            <a:lstStyle/>
            <a:p>
              <a:endParaRPr lang="en-US" sz="1200"/>
            </a:p>
          </p:txBody>
        </p:sp>
        <p:sp>
          <p:nvSpPr>
            <p:cNvPr id="48" name="Freeform 48"/>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CE9D8"/>
            </a:solidFill>
          </p:spPr>
          <p:txBody>
            <a:bodyPr/>
            <a:lstStyle/>
            <a:p>
              <a:endParaRPr lang="en-US" sz="1200"/>
            </a:p>
          </p:txBody>
        </p:sp>
      </p:grpSp>
      <p:grpSp>
        <p:nvGrpSpPr>
          <p:cNvPr id="52" name="Group 52"/>
          <p:cNvGrpSpPr>
            <a:grpSpLocks noChangeAspect="1"/>
          </p:cNvGrpSpPr>
          <p:nvPr/>
        </p:nvGrpSpPr>
        <p:grpSpPr>
          <a:xfrm>
            <a:off x="8839200" y="2159001"/>
            <a:ext cx="808446" cy="1087595"/>
            <a:chOff x="0" y="0"/>
            <a:chExt cx="14160500" cy="19050000"/>
          </a:xfrm>
        </p:grpSpPr>
        <p:sp>
          <p:nvSpPr>
            <p:cNvPr id="53" name="Freeform 53"/>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8"/>
              <a:stretch>
                <a:fillRect t="-2075" b="-2075"/>
              </a:stretch>
            </a:blipFill>
          </p:spPr>
          <p:txBody>
            <a:bodyPr/>
            <a:lstStyle/>
            <a:p>
              <a:endParaRPr lang="en-US" sz="1200"/>
            </a:p>
          </p:txBody>
        </p:sp>
        <p:sp>
          <p:nvSpPr>
            <p:cNvPr id="54" name="Freeform 54"/>
            <p:cNvSpPr/>
            <p:nvPr/>
          </p:nvSpPr>
          <p:spPr>
            <a:xfrm>
              <a:off x="0" y="0"/>
              <a:ext cx="14160500" cy="19050000"/>
            </a:xfrm>
            <a:custGeom>
              <a:avLst/>
              <a:gdLst/>
              <a:ahLst/>
              <a:cxnLst/>
              <a:rect l="l" t="t" r="r" b="b"/>
              <a:pathLst>
                <a:path w="14160500" h="19050000">
                  <a:moveTo>
                    <a:pt x="14160500" y="19050000"/>
                  </a:moveTo>
                  <a:lnTo>
                    <a:pt x="0" y="19050000"/>
                  </a:lnTo>
                  <a:lnTo>
                    <a:pt x="0" y="0"/>
                  </a:lnTo>
                  <a:lnTo>
                    <a:pt x="14160500" y="0"/>
                  </a:lnTo>
                  <a:lnTo>
                    <a:pt x="14160500" y="19050000"/>
                  </a:lnTo>
                  <a:close/>
                </a:path>
              </a:pathLst>
            </a:custGeom>
            <a:blipFill>
              <a:blip r:embed="rId9"/>
              <a:stretch>
                <a:fillRect l="-28" r="-28"/>
              </a:stretch>
            </a:blipFill>
          </p:spPr>
          <p:txBody>
            <a:bodyPr/>
            <a:lstStyle/>
            <a:p>
              <a:endParaRPr lang="en-US" sz="1200"/>
            </a:p>
          </p:txBody>
        </p:sp>
      </p:grpSp>
      <p:grpSp>
        <p:nvGrpSpPr>
          <p:cNvPr id="56" name="Group 56"/>
          <p:cNvGrpSpPr>
            <a:grpSpLocks noChangeAspect="1"/>
          </p:cNvGrpSpPr>
          <p:nvPr/>
        </p:nvGrpSpPr>
        <p:grpSpPr>
          <a:xfrm>
            <a:off x="4689500" y="1600200"/>
            <a:ext cx="2523999" cy="3497580"/>
            <a:chOff x="0" y="0"/>
            <a:chExt cx="4734560" cy="6560820"/>
          </a:xfrm>
        </p:grpSpPr>
        <p:sp>
          <p:nvSpPr>
            <p:cNvPr id="57" name="Freeform 57"/>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endParaRPr lang="en-US" sz="1200"/>
            </a:p>
          </p:txBody>
        </p:sp>
        <p:sp>
          <p:nvSpPr>
            <p:cNvPr id="58" name="Freeform 58"/>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txBody>
            <a:bodyPr/>
            <a:lstStyle/>
            <a:p>
              <a:endParaRPr lang="en-US" sz="1200"/>
            </a:p>
          </p:txBody>
        </p:sp>
        <p:sp>
          <p:nvSpPr>
            <p:cNvPr id="59" name="Freeform 59"/>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10"/>
              <a:stretch>
                <a:fillRect t="-1741" b="-1741"/>
              </a:stretch>
            </a:blipFill>
          </p:spPr>
          <p:txBody>
            <a:bodyPr/>
            <a:lstStyle/>
            <a:p>
              <a:endParaRPr lang="en-US" sz="1200"/>
            </a:p>
          </p:txBody>
        </p:sp>
        <p:sp>
          <p:nvSpPr>
            <p:cNvPr id="60" name="Freeform 60"/>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endParaRPr lang="en-US" sz="1200"/>
            </a:p>
          </p:txBody>
        </p:sp>
        <p:sp>
          <p:nvSpPr>
            <p:cNvPr id="61" name="Freeform 61"/>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endParaRPr lang="en-US" sz="1200"/>
            </a:p>
          </p:txBody>
        </p:sp>
        <p:sp>
          <p:nvSpPr>
            <p:cNvPr id="62" name="Freeform 62"/>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endParaRPr lang="en-US" sz="1200"/>
            </a:p>
          </p:txBody>
        </p:sp>
        <p:sp>
          <p:nvSpPr>
            <p:cNvPr id="63" name="Freeform 63"/>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endParaRPr lang="en-US" sz="1200"/>
            </a:p>
          </p:txBody>
        </p:sp>
        <p:sp>
          <p:nvSpPr>
            <p:cNvPr id="64" name="Freeform 64"/>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endParaRPr lang="en-US" sz="1200"/>
            </a:p>
          </p:txBody>
        </p:sp>
        <p:sp>
          <p:nvSpPr>
            <p:cNvPr id="65" name="Freeform 65"/>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en-US" sz="1200"/>
            </a:p>
          </p:txBody>
        </p:sp>
        <p:sp>
          <p:nvSpPr>
            <p:cNvPr id="66" name="Freeform 66"/>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en-US" sz="1200"/>
            </a:p>
          </p:txBody>
        </p:sp>
        <p:sp>
          <p:nvSpPr>
            <p:cNvPr id="67" name="Freeform 67"/>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txBody>
            <a:bodyPr/>
            <a:lstStyle/>
            <a:p>
              <a:endParaRPr lang="en-US" sz="1200"/>
            </a:p>
          </p:txBody>
        </p:sp>
      </p:grpSp>
      <p:sp>
        <p:nvSpPr>
          <p:cNvPr id="68" name="Freeform 68"/>
          <p:cNvSpPr/>
          <p:nvPr/>
        </p:nvSpPr>
        <p:spPr>
          <a:xfrm>
            <a:off x="4521510" y="5141429"/>
            <a:ext cx="2828355" cy="578451"/>
          </a:xfrm>
          <a:custGeom>
            <a:avLst/>
            <a:gdLst/>
            <a:ahLst/>
            <a:cxnLst/>
            <a:rect l="l" t="t" r="r" b="b"/>
            <a:pathLst>
              <a:path w="4242533" h="867677">
                <a:moveTo>
                  <a:pt x="0" y="0"/>
                </a:moveTo>
                <a:lnTo>
                  <a:pt x="4242533" y="0"/>
                </a:lnTo>
                <a:lnTo>
                  <a:pt x="4242533" y="867676"/>
                </a:lnTo>
                <a:lnTo>
                  <a:pt x="0" y="867676"/>
                </a:lnTo>
                <a:lnTo>
                  <a:pt x="0" y="0"/>
                </a:lnTo>
                <a:close/>
              </a:path>
            </a:pathLst>
          </a:custGeom>
          <a:blipFill>
            <a:blip r:embed="rId11"/>
            <a:stretch>
              <a:fillRect t="-9285" b="-9285"/>
            </a:stretch>
          </a:blipFill>
        </p:spPr>
        <p:txBody>
          <a:bodyPr/>
          <a:lstStyle/>
          <a:p>
            <a:endParaRPr lang="en-US" sz="1200"/>
          </a:p>
        </p:txBody>
      </p:sp>
      <p:sp>
        <p:nvSpPr>
          <p:cNvPr id="69" name="TextBox 69"/>
          <p:cNvSpPr txBox="1"/>
          <p:nvPr/>
        </p:nvSpPr>
        <p:spPr>
          <a:xfrm>
            <a:off x="314007" y="1549400"/>
            <a:ext cx="4120149" cy="3753592"/>
          </a:xfrm>
          <a:prstGeom prst="rect">
            <a:avLst/>
          </a:prstGeom>
        </p:spPr>
        <p:txBody>
          <a:bodyPr wrap="square" lIns="0" tIns="0" rIns="0" bIns="0" rtlCol="0" anchor="t">
            <a:spAutoFit/>
          </a:bodyPr>
          <a:lstStyle/>
          <a:p>
            <a:pPr>
              <a:lnSpc>
                <a:spcPts val="1810"/>
              </a:lnSpc>
            </a:pPr>
            <a:r>
              <a:rPr lang="en-US" sz="1293" b="1" dirty="0">
                <a:solidFill>
                  <a:srgbClr val="000000"/>
                </a:solidFill>
                <a:latin typeface="Canva Sans Bold"/>
                <a:ea typeface="Canva Sans Bold"/>
                <a:cs typeface="Canva Sans Bold"/>
                <a:sym typeface="Canva Sans Bold"/>
              </a:rPr>
              <a:t>Objective</a:t>
            </a:r>
            <a:endParaRPr lang="en-US" sz="1075" dirty="0">
              <a:solidFill>
                <a:srgbClr val="000000"/>
              </a:solidFill>
              <a:latin typeface="Canva Sans"/>
              <a:ea typeface="Canva Sans"/>
              <a:cs typeface="Canva Sans"/>
              <a:sym typeface="Canva Sans"/>
            </a:endParaRP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Share helpful insights and updates to keep our textile rental customers informed and ahead.</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Highlight new solutions and success stories to help laundries win on their customers’ floors.</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Provide tips and tools that support operational excellence and profitability in the plant.</a:t>
            </a:r>
            <a:br>
              <a:rPr lang="en-US" sz="1075" dirty="0">
                <a:solidFill>
                  <a:srgbClr val="000000"/>
                </a:solidFill>
                <a:latin typeface="Canva Sans"/>
                <a:ea typeface="Canva Sans"/>
                <a:cs typeface="Canva Sans"/>
                <a:sym typeface="Canva Sans"/>
              </a:rPr>
            </a:br>
            <a:endParaRPr lang="en-US" sz="1075" dirty="0">
              <a:solidFill>
                <a:srgbClr val="000000"/>
              </a:solidFill>
              <a:latin typeface="Canva Sans"/>
              <a:ea typeface="Canva Sans"/>
              <a:cs typeface="Canva Sans"/>
              <a:sym typeface="Canva Sans"/>
            </a:endParaRPr>
          </a:p>
          <a:p>
            <a:pPr>
              <a:lnSpc>
                <a:spcPts val="1810"/>
              </a:lnSpc>
            </a:pPr>
            <a:r>
              <a:rPr lang="en-US" sz="1293" b="1" dirty="0">
                <a:solidFill>
                  <a:srgbClr val="000000"/>
                </a:solidFill>
                <a:latin typeface="Canva Sans Bold"/>
                <a:ea typeface="Canva Sans Bold"/>
                <a:cs typeface="Canva Sans Bold"/>
                <a:sym typeface="Canva Sans Bold"/>
              </a:rPr>
              <a:t>Approach</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Branded, same-time monthly newsletter format.</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Each issue solved one operator task (shipping, mat storage, lease &amp; leave, post-wash care).</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Always linked back to mamatting.com or a how-to resource.</a:t>
            </a:r>
          </a:p>
          <a:p>
            <a:pPr>
              <a:lnSpc>
                <a:spcPts val="1505"/>
              </a:lnSpc>
            </a:pPr>
            <a:endParaRPr lang="en-US" sz="1075" dirty="0">
              <a:solidFill>
                <a:srgbClr val="000000"/>
              </a:solidFill>
              <a:latin typeface="Canva Sans"/>
              <a:ea typeface="Canva Sans"/>
              <a:cs typeface="Canva Sans"/>
              <a:sym typeface="Canva Sans"/>
            </a:endParaRPr>
          </a:p>
          <a:p>
            <a:pPr>
              <a:lnSpc>
                <a:spcPts val="1810"/>
              </a:lnSpc>
            </a:pPr>
            <a:r>
              <a:rPr lang="en-US" sz="1293" b="1" dirty="0">
                <a:solidFill>
                  <a:srgbClr val="000000"/>
                </a:solidFill>
                <a:latin typeface="Canva Sans Bold"/>
                <a:ea typeface="Canva Sans Bold"/>
                <a:cs typeface="Canva Sans Bold"/>
                <a:sym typeface="Canva Sans Bold"/>
              </a:rPr>
              <a:t>Why it worked</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Operations-first topics gained the highest opens.</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Consistent look-built trust.</a:t>
            </a:r>
          </a:p>
          <a:p>
            <a:pPr marL="232186" lvl="1" indent="-116093">
              <a:lnSpc>
                <a:spcPts val="1505"/>
              </a:lnSpc>
              <a:buFont typeface="Arial"/>
              <a:buChar char="•"/>
            </a:pPr>
            <a:r>
              <a:rPr lang="en-US" sz="1075" dirty="0">
                <a:solidFill>
                  <a:srgbClr val="000000"/>
                </a:solidFill>
                <a:latin typeface="Canva Sans"/>
                <a:ea typeface="Canva Sans"/>
                <a:cs typeface="Canva Sans"/>
                <a:sym typeface="Canva Sans"/>
              </a:rPr>
              <a:t>Content was usable by the field right away.</a:t>
            </a:r>
          </a:p>
          <a:p>
            <a:pPr algn="ctr">
              <a:lnSpc>
                <a:spcPts val="1505"/>
              </a:lnSpc>
            </a:pPr>
            <a:endParaRPr lang="en-US" sz="1075" dirty="0">
              <a:solidFill>
                <a:srgbClr val="000000"/>
              </a:solidFill>
              <a:latin typeface="Canva Sans"/>
              <a:ea typeface="Canva Sans"/>
              <a:cs typeface="Canva Sans"/>
              <a:sym typeface="Canva Sans"/>
            </a:endParaRPr>
          </a:p>
        </p:txBody>
      </p:sp>
      <p:sp>
        <p:nvSpPr>
          <p:cNvPr id="70" name="TextBox 70"/>
          <p:cNvSpPr txBox="1"/>
          <p:nvPr/>
        </p:nvSpPr>
        <p:spPr>
          <a:xfrm>
            <a:off x="2528002" y="329087"/>
            <a:ext cx="7130918" cy="584327"/>
          </a:xfrm>
          <a:prstGeom prst="rect">
            <a:avLst/>
          </a:prstGeom>
        </p:spPr>
        <p:txBody>
          <a:bodyPr lIns="0" tIns="0" rIns="0" bIns="0" rtlCol="0" anchor="t">
            <a:spAutoFit/>
          </a:bodyPr>
          <a:lstStyle/>
          <a:p>
            <a:pPr algn="ctr">
              <a:lnSpc>
                <a:spcPts val="4961"/>
              </a:lnSpc>
            </a:pPr>
            <a:r>
              <a:rPr lang="en-US" sz="3544" b="1">
                <a:solidFill>
                  <a:srgbClr val="03244B"/>
                </a:solidFill>
                <a:latin typeface="Canva Sans Bold"/>
                <a:ea typeface="Canva Sans Bold"/>
                <a:cs typeface="Canva Sans Bold"/>
                <a:sym typeface="Canva Sans Bold"/>
              </a:rPr>
              <a:t>In the Know with the Mat Pro  </a:t>
            </a:r>
          </a:p>
        </p:txBody>
      </p:sp>
      <p:sp>
        <p:nvSpPr>
          <p:cNvPr id="77" name="TextBox 77"/>
          <p:cNvSpPr txBox="1"/>
          <p:nvPr/>
        </p:nvSpPr>
        <p:spPr>
          <a:xfrm>
            <a:off x="2618453" y="943200"/>
            <a:ext cx="6856015" cy="343043"/>
          </a:xfrm>
          <a:prstGeom prst="rect">
            <a:avLst/>
          </a:prstGeom>
        </p:spPr>
        <p:txBody>
          <a:bodyPr lIns="0" tIns="0" rIns="0" bIns="0" rtlCol="0" anchor="t">
            <a:spAutoFit/>
          </a:bodyPr>
          <a:lstStyle/>
          <a:p>
            <a:pPr algn="ctr">
              <a:lnSpc>
                <a:spcPts val="2987"/>
              </a:lnSpc>
            </a:pPr>
            <a:r>
              <a:rPr lang="en-US" sz="1867" b="1" dirty="0">
                <a:solidFill>
                  <a:srgbClr val="000000"/>
                </a:solidFill>
                <a:latin typeface="Canva Sans Bold"/>
                <a:ea typeface="Canva Sans Bold"/>
                <a:cs typeface="Canva Sans Bold"/>
                <a:sym typeface="Canva Sans Bold"/>
              </a:rPr>
              <a:t>2025 Newsletter Series for Textile Rental Customers</a:t>
            </a:r>
          </a:p>
        </p:txBody>
      </p:sp>
      <p:sp>
        <p:nvSpPr>
          <p:cNvPr id="78" name="TextBox 78"/>
          <p:cNvSpPr txBox="1"/>
          <p:nvPr/>
        </p:nvSpPr>
        <p:spPr>
          <a:xfrm>
            <a:off x="5056002" y="5158740"/>
            <a:ext cx="1857002" cy="523285"/>
          </a:xfrm>
          <a:prstGeom prst="rect">
            <a:avLst/>
          </a:prstGeom>
        </p:spPr>
        <p:txBody>
          <a:bodyPr lIns="0" tIns="0" rIns="0" bIns="0" rtlCol="0" anchor="t">
            <a:spAutoFit/>
          </a:bodyPr>
          <a:lstStyle/>
          <a:p>
            <a:pPr algn="ctr">
              <a:lnSpc>
                <a:spcPts val="1418"/>
              </a:lnSpc>
            </a:pPr>
            <a:r>
              <a:rPr lang="en-US" sz="1013" b="1">
                <a:solidFill>
                  <a:srgbClr val="000000"/>
                </a:solidFill>
                <a:latin typeface="Canva Sans Bold"/>
                <a:ea typeface="Canva Sans Bold"/>
                <a:cs typeface="Canva Sans Bold"/>
                <a:sym typeface="Canva Sans Bold"/>
              </a:rPr>
              <a:t>April ’Shipping Updates’</a:t>
            </a:r>
          </a:p>
          <a:p>
            <a:pPr algn="ctr">
              <a:lnSpc>
                <a:spcPts val="1418"/>
              </a:lnSpc>
            </a:pPr>
            <a:r>
              <a:rPr lang="en-US" sz="1013" b="1">
                <a:solidFill>
                  <a:srgbClr val="000000"/>
                </a:solidFill>
                <a:latin typeface="Canva Sans Bold"/>
                <a:ea typeface="Canva Sans Bold"/>
                <a:cs typeface="Canva Sans Bold"/>
                <a:sym typeface="Canva Sans Bold"/>
              </a:rPr>
              <a:t>33% open rate</a:t>
            </a:r>
          </a:p>
          <a:p>
            <a:pPr algn="ctr">
              <a:lnSpc>
                <a:spcPts val="1418"/>
              </a:lnSpc>
            </a:pPr>
            <a:r>
              <a:rPr lang="en-US" sz="1013" b="1">
                <a:solidFill>
                  <a:srgbClr val="000000"/>
                </a:solidFill>
                <a:latin typeface="Canva Sans Bold"/>
                <a:ea typeface="Canva Sans Bold"/>
                <a:cs typeface="Canva Sans Bold"/>
                <a:sym typeface="Canva Sans Bold"/>
              </a:rPr>
              <a:t>Best performer</a:t>
            </a:r>
          </a:p>
        </p:txBody>
      </p:sp>
      <p:pic>
        <p:nvPicPr>
          <p:cNvPr id="86" name="Picture 85">
            <a:extLst>
              <a:ext uri="{FF2B5EF4-FFF2-40B4-BE49-F238E27FC236}">
                <a16:creationId xmlns:a16="http://schemas.microsoft.com/office/drawing/2014/main" id="{B992BFF1-EB4B-5848-5263-5DFE01132D34}"/>
              </a:ext>
            </a:extLst>
          </p:cNvPr>
          <p:cNvPicPr>
            <a:picLocks noChangeAspect="1"/>
          </p:cNvPicPr>
          <p:nvPr/>
        </p:nvPicPr>
        <p:blipFill>
          <a:blip r:embed="rId12"/>
          <a:stretch>
            <a:fillRect/>
          </a:stretch>
        </p:blipFill>
        <p:spPr>
          <a:xfrm>
            <a:off x="9906000" y="381000"/>
            <a:ext cx="1920361" cy="1167301"/>
          </a:xfrm>
          <a:prstGeom prst="rect">
            <a:avLst/>
          </a:prstGeom>
        </p:spPr>
      </p:pic>
      <p:sp>
        <p:nvSpPr>
          <p:cNvPr id="71" name="TextBox 71"/>
          <p:cNvSpPr txBox="1"/>
          <p:nvPr/>
        </p:nvSpPr>
        <p:spPr>
          <a:xfrm>
            <a:off x="9550400" y="746398"/>
            <a:ext cx="2526104" cy="252313"/>
          </a:xfrm>
          <a:prstGeom prst="rect">
            <a:avLst/>
          </a:prstGeom>
        </p:spPr>
        <p:txBody>
          <a:bodyPr lIns="0" tIns="0" rIns="0" bIns="0" rtlCol="0" anchor="t">
            <a:spAutoFit/>
          </a:bodyPr>
          <a:lstStyle/>
          <a:p>
            <a:pPr algn="ctr">
              <a:lnSpc>
                <a:spcPts val="2071"/>
              </a:lnSpc>
              <a:spcBef>
                <a:spcPct val="0"/>
              </a:spcBef>
            </a:pPr>
            <a:r>
              <a:rPr lang="en-US" sz="1725" b="1" dirty="0">
                <a:solidFill>
                  <a:srgbClr val="EEFFFF"/>
                </a:solidFill>
                <a:latin typeface="Montserrat Bold"/>
                <a:ea typeface="Montserrat Bold"/>
                <a:cs typeface="Montserrat Bold"/>
                <a:sym typeface="Montserrat Bold"/>
              </a:rPr>
              <a:t>12,265</a:t>
            </a:r>
          </a:p>
        </p:txBody>
      </p:sp>
      <p:sp>
        <p:nvSpPr>
          <p:cNvPr id="72" name="TextBox 72"/>
          <p:cNvSpPr txBox="1"/>
          <p:nvPr/>
        </p:nvSpPr>
        <p:spPr>
          <a:xfrm>
            <a:off x="9993577" y="1063850"/>
            <a:ext cx="1710850" cy="128240"/>
          </a:xfrm>
          <a:prstGeom prst="rect">
            <a:avLst/>
          </a:prstGeom>
        </p:spPr>
        <p:txBody>
          <a:bodyPr wrap="square" lIns="0" tIns="0" rIns="0" bIns="0" rtlCol="0" anchor="t">
            <a:spAutoFit/>
          </a:bodyPr>
          <a:lstStyle/>
          <a:p>
            <a:pPr algn="ctr">
              <a:lnSpc>
                <a:spcPts val="997"/>
              </a:lnSpc>
              <a:spcBef>
                <a:spcPct val="0"/>
              </a:spcBef>
            </a:pPr>
            <a:r>
              <a:rPr lang="en-US" sz="1067" b="1" dirty="0">
                <a:solidFill>
                  <a:srgbClr val="FFFFFF"/>
                </a:solidFill>
                <a:latin typeface="Montserrat Bold"/>
                <a:ea typeface="Montserrat Bold"/>
                <a:cs typeface="Montserrat Bold"/>
                <a:sym typeface="Montserrat Bold"/>
              </a:rPr>
              <a:t>Total Deliveries (YTD)</a:t>
            </a:r>
          </a:p>
        </p:txBody>
      </p:sp>
      <p:pic>
        <p:nvPicPr>
          <p:cNvPr id="92" name="Picture 91" descr="A close-up of a blue carpet&#10;&#10;AI-generated content may be incorrect.">
            <a:extLst>
              <a:ext uri="{FF2B5EF4-FFF2-40B4-BE49-F238E27FC236}">
                <a16:creationId xmlns:a16="http://schemas.microsoft.com/office/drawing/2014/main" id="{AE8ECC79-BF75-431D-07D2-74B7AC2FAFB3}"/>
              </a:ext>
            </a:extLst>
          </p:cNvPr>
          <p:cNvPicPr>
            <a:picLocks noChangeAspect="1"/>
          </p:cNvPicPr>
          <p:nvPr/>
        </p:nvPicPr>
        <p:blipFill>
          <a:blip r:embed="rId13" cstate="print">
            <a:extLst>
              <a:ext uri="{28A0092B-C50C-407E-A947-70E740481C1C}">
                <a14:useLocalDpi xmlns:a14="http://schemas.microsoft.com/office/drawing/2010/main" val="0"/>
              </a:ext>
            </a:extLst>
          </a:blip>
          <a:srcRect b="8216"/>
          <a:stretch>
            <a:fillRect/>
          </a:stretch>
        </p:blipFill>
        <p:spPr>
          <a:xfrm>
            <a:off x="9908368" y="1673728"/>
            <a:ext cx="1932977" cy="1163845"/>
          </a:xfrm>
          <a:prstGeom prst="rect">
            <a:avLst/>
          </a:prstGeom>
        </p:spPr>
      </p:pic>
      <p:sp>
        <p:nvSpPr>
          <p:cNvPr id="73" name="TextBox 73"/>
          <p:cNvSpPr txBox="1"/>
          <p:nvPr/>
        </p:nvSpPr>
        <p:spPr>
          <a:xfrm>
            <a:off x="9968325" y="2001887"/>
            <a:ext cx="1767239" cy="252570"/>
          </a:xfrm>
          <a:prstGeom prst="rect">
            <a:avLst/>
          </a:prstGeom>
        </p:spPr>
        <p:txBody>
          <a:bodyPr lIns="0" tIns="0" rIns="0" bIns="0" rtlCol="0" anchor="t">
            <a:spAutoFit/>
          </a:bodyPr>
          <a:lstStyle/>
          <a:p>
            <a:pPr algn="ctr">
              <a:lnSpc>
                <a:spcPts val="2079"/>
              </a:lnSpc>
              <a:spcBef>
                <a:spcPct val="0"/>
              </a:spcBef>
            </a:pPr>
            <a:r>
              <a:rPr lang="en-US" sz="1733" b="1" dirty="0">
                <a:solidFill>
                  <a:srgbClr val="EEFFFF"/>
                </a:solidFill>
                <a:latin typeface="Montserrat Bold"/>
                <a:ea typeface="Montserrat Bold"/>
                <a:cs typeface="Montserrat Bold"/>
                <a:sym typeface="Montserrat Bold"/>
              </a:rPr>
              <a:t>28.6%</a:t>
            </a:r>
          </a:p>
        </p:txBody>
      </p:sp>
      <p:sp>
        <p:nvSpPr>
          <p:cNvPr id="74" name="TextBox 74"/>
          <p:cNvSpPr txBox="1"/>
          <p:nvPr/>
        </p:nvSpPr>
        <p:spPr>
          <a:xfrm>
            <a:off x="10295539" y="2319621"/>
            <a:ext cx="1141283" cy="128240"/>
          </a:xfrm>
          <a:prstGeom prst="rect">
            <a:avLst/>
          </a:prstGeom>
        </p:spPr>
        <p:txBody>
          <a:bodyPr wrap="square" lIns="0" tIns="0" rIns="0" bIns="0" rtlCol="0" anchor="t">
            <a:spAutoFit/>
          </a:bodyPr>
          <a:lstStyle/>
          <a:p>
            <a:pPr algn="ctr">
              <a:lnSpc>
                <a:spcPts val="991"/>
              </a:lnSpc>
              <a:spcBef>
                <a:spcPct val="0"/>
              </a:spcBef>
            </a:pPr>
            <a:r>
              <a:rPr lang="en-US" sz="1067" b="1" dirty="0">
                <a:solidFill>
                  <a:srgbClr val="FFFFFF"/>
                </a:solidFill>
                <a:latin typeface="Montserrat Bold"/>
                <a:ea typeface="Montserrat Bold"/>
                <a:cs typeface="Montserrat Bold"/>
                <a:sym typeface="Montserrat Bold"/>
              </a:rPr>
              <a:t>Avg Open Rate</a:t>
            </a:r>
          </a:p>
        </p:txBody>
      </p:sp>
      <p:pic>
        <p:nvPicPr>
          <p:cNvPr id="94" name="Picture 93" descr="A close up of a carpet&#10;&#10;AI-generated content may be incorrect.">
            <a:extLst>
              <a:ext uri="{FF2B5EF4-FFF2-40B4-BE49-F238E27FC236}">
                <a16:creationId xmlns:a16="http://schemas.microsoft.com/office/drawing/2014/main" id="{8FA802CA-7628-54AB-6C40-7855BE538FF1}"/>
              </a:ext>
            </a:extLst>
          </p:cNvPr>
          <p:cNvPicPr>
            <a:picLocks noChangeAspect="1"/>
          </p:cNvPicPr>
          <p:nvPr/>
        </p:nvPicPr>
        <p:blipFill>
          <a:blip r:embed="rId14" cstate="print">
            <a:extLst>
              <a:ext uri="{28A0092B-C50C-407E-A947-70E740481C1C}">
                <a14:useLocalDpi xmlns:a14="http://schemas.microsoft.com/office/drawing/2010/main" val="0"/>
              </a:ext>
            </a:extLst>
          </a:blip>
          <a:srcRect b="8438"/>
          <a:stretch>
            <a:fillRect/>
          </a:stretch>
        </p:blipFill>
        <p:spPr>
          <a:xfrm>
            <a:off x="9923098" y="2971800"/>
            <a:ext cx="1906652" cy="1163845"/>
          </a:xfrm>
          <a:prstGeom prst="rect">
            <a:avLst/>
          </a:prstGeom>
        </p:spPr>
      </p:pic>
      <p:sp>
        <p:nvSpPr>
          <p:cNvPr id="76" name="TextBox 76"/>
          <p:cNvSpPr txBox="1"/>
          <p:nvPr/>
        </p:nvSpPr>
        <p:spPr>
          <a:xfrm>
            <a:off x="10187971" y="3646938"/>
            <a:ext cx="1356419" cy="128240"/>
          </a:xfrm>
          <a:prstGeom prst="rect">
            <a:avLst/>
          </a:prstGeom>
        </p:spPr>
        <p:txBody>
          <a:bodyPr wrap="square" lIns="0" tIns="0" rIns="0" bIns="0" rtlCol="0" anchor="t">
            <a:spAutoFit/>
          </a:bodyPr>
          <a:lstStyle/>
          <a:p>
            <a:pPr algn="ctr">
              <a:lnSpc>
                <a:spcPts val="991"/>
              </a:lnSpc>
              <a:spcBef>
                <a:spcPct val="0"/>
              </a:spcBef>
            </a:pPr>
            <a:r>
              <a:rPr lang="en-US" sz="1067" b="1" dirty="0">
                <a:solidFill>
                  <a:srgbClr val="FFFFFF"/>
                </a:solidFill>
                <a:latin typeface="Montserrat Bold"/>
                <a:ea typeface="Montserrat Bold"/>
                <a:cs typeface="Montserrat Bold"/>
                <a:sym typeface="Montserrat Bold"/>
              </a:rPr>
              <a:t> CTR on top issues</a:t>
            </a:r>
          </a:p>
        </p:txBody>
      </p:sp>
      <p:sp>
        <p:nvSpPr>
          <p:cNvPr id="75" name="TextBox 75"/>
          <p:cNvSpPr txBox="1"/>
          <p:nvPr/>
        </p:nvSpPr>
        <p:spPr>
          <a:xfrm>
            <a:off x="10007600" y="3357065"/>
            <a:ext cx="1767239" cy="252570"/>
          </a:xfrm>
          <a:prstGeom prst="rect">
            <a:avLst/>
          </a:prstGeom>
        </p:spPr>
        <p:txBody>
          <a:bodyPr lIns="0" tIns="0" rIns="0" bIns="0" rtlCol="0" anchor="t">
            <a:spAutoFit/>
          </a:bodyPr>
          <a:lstStyle/>
          <a:p>
            <a:pPr algn="ctr">
              <a:lnSpc>
                <a:spcPts val="2079"/>
              </a:lnSpc>
              <a:spcBef>
                <a:spcPct val="0"/>
              </a:spcBef>
            </a:pPr>
            <a:r>
              <a:rPr lang="en-US" sz="1733" b="1" dirty="0">
                <a:solidFill>
                  <a:srgbClr val="EEFFFF"/>
                </a:solidFill>
                <a:latin typeface="Montserrat Bold"/>
                <a:ea typeface="Montserrat Bold"/>
                <a:cs typeface="Montserrat Bold"/>
                <a:sym typeface="Montserrat Bold"/>
              </a:rPr>
              <a:t>9-10%</a:t>
            </a:r>
          </a:p>
        </p:txBody>
      </p:sp>
      <p:pic>
        <p:nvPicPr>
          <p:cNvPr id="1030" name="Picture 6">
            <a:extLst>
              <a:ext uri="{FF2B5EF4-FFF2-40B4-BE49-F238E27FC236}">
                <a16:creationId xmlns:a16="http://schemas.microsoft.com/office/drawing/2014/main" id="{FFF1E01F-FA9D-7FAA-B58D-36802D1CE5E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369" t="13219" r="11673" b="16243"/>
          <a:stretch>
            <a:fillRect/>
          </a:stretch>
        </p:blipFill>
        <p:spPr bwMode="auto">
          <a:xfrm>
            <a:off x="9907740" y="4234901"/>
            <a:ext cx="1923379" cy="117529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9"/>
          <p:cNvSpPr txBox="1"/>
          <p:nvPr/>
        </p:nvSpPr>
        <p:spPr>
          <a:xfrm>
            <a:off x="10018361" y="4637015"/>
            <a:ext cx="1767239" cy="252570"/>
          </a:xfrm>
          <a:prstGeom prst="rect">
            <a:avLst/>
          </a:prstGeom>
        </p:spPr>
        <p:txBody>
          <a:bodyPr lIns="0" tIns="0" rIns="0" bIns="0" rtlCol="0" anchor="t">
            <a:spAutoFit/>
          </a:bodyPr>
          <a:lstStyle/>
          <a:p>
            <a:pPr algn="ctr">
              <a:lnSpc>
                <a:spcPts val="2079"/>
              </a:lnSpc>
              <a:spcBef>
                <a:spcPct val="0"/>
              </a:spcBef>
            </a:pPr>
            <a:r>
              <a:rPr lang="en-US" sz="1733" b="1" dirty="0">
                <a:solidFill>
                  <a:srgbClr val="EEFFFF"/>
                </a:solidFill>
                <a:latin typeface="Montserrat Bold"/>
                <a:ea typeface="Montserrat Bold"/>
                <a:cs typeface="Montserrat Bold"/>
                <a:sym typeface="Montserrat Bold"/>
              </a:rPr>
              <a:t>Monthly</a:t>
            </a:r>
          </a:p>
        </p:txBody>
      </p:sp>
      <p:sp>
        <p:nvSpPr>
          <p:cNvPr id="80" name="TextBox 80"/>
          <p:cNvSpPr txBox="1"/>
          <p:nvPr/>
        </p:nvSpPr>
        <p:spPr>
          <a:xfrm>
            <a:off x="10195078" y="4924650"/>
            <a:ext cx="1402694" cy="128240"/>
          </a:xfrm>
          <a:prstGeom prst="rect">
            <a:avLst/>
          </a:prstGeom>
        </p:spPr>
        <p:txBody>
          <a:bodyPr wrap="square" lIns="0" tIns="0" rIns="0" bIns="0" rtlCol="0" anchor="t">
            <a:spAutoFit/>
          </a:bodyPr>
          <a:lstStyle/>
          <a:p>
            <a:pPr algn="ctr">
              <a:lnSpc>
                <a:spcPts val="991"/>
              </a:lnSpc>
              <a:spcBef>
                <a:spcPct val="0"/>
              </a:spcBef>
            </a:pPr>
            <a:r>
              <a:rPr lang="en-US" sz="1067" b="1" dirty="0">
                <a:solidFill>
                  <a:srgbClr val="FFFFFF"/>
                </a:solidFill>
                <a:latin typeface="Montserrat Bold"/>
                <a:ea typeface="Montserrat Bold"/>
                <a:cs typeface="Montserrat Bold"/>
                <a:sym typeface="Montserrat Bold"/>
              </a:rPr>
              <a:t>Frequency</a:t>
            </a:r>
          </a:p>
        </p:txBody>
      </p:sp>
      <p:sp>
        <p:nvSpPr>
          <p:cNvPr id="50" name="TextBox 49">
            <a:extLst>
              <a:ext uri="{FF2B5EF4-FFF2-40B4-BE49-F238E27FC236}">
                <a16:creationId xmlns:a16="http://schemas.microsoft.com/office/drawing/2014/main" id="{999E2353-6657-0ABC-1363-C36D8F40037C}"/>
              </a:ext>
            </a:extLst>
          </p:cNvPr>
          <p:cNvSpPr txBox="1"/>
          <p:nvPr/>
        </p:nvSpPr>
        <p:spPr>
          <a:xfrm>
            <a:off x="10081316" y="2637691"/>
            <a:ext cx="1641330" cy="223587"/>
          </a:xfrm>
          <a:prstGeom prst="rect">
            <a:avLst/>
          </a:prstGeom>
          <a:noFill/>
        </p:spPr>
        <p:txBody>
          <a:bodyPr wrap="square">
            <a:spAutoFit/>
          </a:bodyPr>
          <a:lstStyle/>
          <a:p>
            <a:pPr algn="ctr">
              <a:lnSpc>
                <a:spcPts val="991"/>
              </a:lnSpc>
              <a:spcBef>
                <a:spcPct val="0"/>
              </a:spcBef>
            </a:pPr>
            <a:r>
              <a:rPr lang="en-US" sz="1200" b="1" dirty="0">
                <a:solidFill>
                  <a:schemeClr val="bg1"/>
                </a:solidFill>
                <a:latin typeface="Montserrat Bold"/>
                <a:ea typeface="Montserrat Bold"/>
                <a:cs typeface="Montserrat Bold"/>
                <a:sym typeface="Montserrat Bold"/>
              </a:rPr>
              <a:t>Industry avg 17.3%</a:t>
            </a:r>
          </a:p>
        </p:txBody>
      </p:sp>
      <p:sp>
        <p:nvSpPr>
          <p:cNvPr id="55" name="TextBox 54">
            <a:extLst>
              <a:ext uri="{FF2B5EF4-FFF2-40B4-BE49-F238E27FC236}">
                <a16:creationId xmlns:a16="http://schemas.microsoft.com/office/drawing/2014/main" id="{028E2690-BC5C-1FCD-060D-5E68B2EA9DDB}"/>
              </a:ext>
            </a:extLst>
          </p:cNvPr>
          <p:cNvSpPr txBox="1"/>
          <p:nvPr/>
        </p:nvSpPr>
        <p:spPr>
          <a:xfrm>
            <a:off x="10047763" y="3928069"/>
            <a:ext cx="1706219" cy="223587"/>
          </a:xfrm>
          <a:prstGeom prst="rect">
            <a:avLst/>
          </a:prstGeom>
          <a:noFill/>
        </p:spPr>
        <p:txBody>
          <a:bodyPr wrap="square">
            <a:spAutoFit/>
          </a:bodyPr>
          <a:lstStyle/>
          <a:p>
            <a:pPr algn="ctr">
              <a:lnSpc>
                <a:spcPts val="991"/>
              </a:lnSpc>
              <a:spcBef>
                <a:spcPct val="0"/>
              </a:spcBef>
            </a:pPr>
            <a:r>
              <a:rPr lang="en-US" sz="1200" b="1" dirty="0">
                <a:solidFill>
                  <a:schemeClr val="bg1"/>
                </a:solidFill>
                <a:latin typeface="Montserrat Bold"/>
                <a:ea typeface="Montserrat Bold"/>
                <a:cs typeface="Montserrat Bold"/>
                <a:sym typeface="Montserrat Bold"/>
              </a:rPr>
              <a:t>Industry avg 2.6%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text on a white background&#10;&#10;AI-generated content may be incorrect.">
            <a:extLst>
              <a:ext uri="{FF2B5EF4-FFF2-40B4-BE49-F238E27FC236}">
                <a16:creationId xmlns:a16="http://schemas.microsoft.com/office/drawing/2014/main" id="{31807847-E053-117A-B143-8679707F9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122" y="363031"/>
            <a:ext cx="5244896" cy="1899064"/>
          </a:xfrm>
          <a:prstGeom prst="rect">
            <a:avLst/>
          </a:prstGeom>
        </p:spPr>
      </p:pic>
      <p:pic>
        <p:nvPicPr>
          <p:cNvPr id="3" name="Picture 2" descr="A menu with a person in the background&#10;&#10;AI-generated content may be incorrect.">
            <a:extLst>
              <a:ext uri="{FF2B5EF4-FFF2-40B4-BE49-F238E27FC236}">
                <a16:creationId xmlns:a16="http://schemas.microsoft.com/office/drawing/2014/main" id="{EC6BC514-34C1-0175-9FDB-7F053FB75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82" y="386907"/>
            <a:ext cx="4632961" cy="5791201"/>
          </a:xfrm>
          <a:prstGeom prst="rect">
            <a:avLst/>
          </a:prstGeom>
        </p:spPr>
      </p:pic>
      <p:sp>
        <p:nvSpPr>
          <p:cNvPr id="5" name="TextBox 4">
            <a:extLst>
              <a:ext uri="{FF2B5EF4-FFF2-40B4-BE49-F238E27FC236}">
                <a16:creationId xmlns:a16="http://schemas.microsoft.com/office/drawing/2014/main" id="{5909F44B-B4D4-CFC0-20A0-0B71EDDC05B4}"/>
              </a:ext>
            </a:extLst>
          </p:cNvPr>
          <p:cNvSpPr txBox="1"/>
          <p:nvPr/>
        </p:nvSpPr>
        <p:spPr>
          <a:xfrm flipH="1">
            <a:off x="6096000" y="2129117"/>
            <a:ext cx="5373140" cy="3416320"/>
          </a:xfrm>
          <a:prstGeom prst="rect">
            <a:avLst/>
          </a:prstGeom>
          <a:noFill/>
        </p:spPr>
        <p:txBody>
          <a:bodyPr wrap="square" rtlCol="0">
            <a:spAutoFit/>
          </a:bodyPr>
          <a:lstStyle/>
          <a:p>
            <a:r>
              <a:rPr lang="en-US" b="1" dirty="0"/>
              <a:t>Best of the Best: Food &amp; Beverage Social Media Post</a:t>
            </a:r>
            <a:endParaRPr lang="en-US" dirty="0"/>
          </a:p>
          <a:p>
            <a:endParaRPr lang="en-US" dirty="0"/>
          </a:p>
          <a:p>
            <a:r>
              <a:rPr lang="en-US" dirty="0"/>
              <a:t>This social media post was created for our Food &amp; Beverage customers.</a:t>
            </a:r>
          </a:p>
          <a:p>
            <a:endParaRPr lang="en-US" dirty="0"/>
          </a:p>
          <a:p>
            <a:r>
              <a:rPr lang="en-US" dirty="0"/>
              <a:t>The design mimics a restaurant menu, showcasing our linen offerings tailored for F&amp;B establishments.</a:t>
            </a:r>
          </a:p>
          <a:p>
            <a:endParaRPr lang="en-US" dirty="0"/>
          </a:p>
          <a:p>
            <a:r>
              <a:rPr lang="en-US" dirty="0"/>
              <a:t>The post performed exceptionally well across all social platforms, generating strong engagement, multiple shares, and an increase in new followers.</a:t>
            </a:r>
          </a:p>
          <a:p>
            <a:endParaRPr lang="en-US" dirty="0"/>
          </a:p>
        </p:txBody>
      </p:sp>
    </p:spTree>
    <p:extLst>
      <p:ext uri="{BB962C8B-B14F-4D97-AF65-F5344CB8AC3E}">
        <p14:creationId xmlns:p14="http://schemas.microsoft.com/office/powerpoint/2010/main" val="637708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7571D-1494-C48B-2D4E-ED170C4428A6}"/>
            </a:ext>
          </a:extLst>
        </p:cNvPr>
        <p:cNvGrpSpPr/>
        <p:nvPr/>
      </p:nvGrpSpPr>
      <p:grpSpPr>
        <a:xfrm>
          <a:off x="0" y="0"/>
          <a:ext cx="0" cy="0"/>
          <a:chOff x="0" y="0"/>
          <a:chExt cx="0" cy="0"/>
        </a:xfrm>
      </p:grpSpPr>
      <p:sp>
        <p:nvSpPr>
          <p:cNvPr id="19" name="TextBox 13">
            <a:extLst>
              <a:ext uri="{FF2B5EF4-FFF2-40B4-BE49-F238E27FC236}">
                <a16:creationId xmlns:a16="http://schemas.microsoft.com/office/drawing/2014/main" id="{539067C4-A443-2DDD-F708-052FA62EA532}"/>
              </a:ext>
            </a:extLst>
          </p:cNvPr>
          <p:cNvSpPr txBox="1"/>
          <p:nvPr/>
        </p:nvSpPr>
        <p:spPr>
          <a:xfrm>
            <a:off x="10960114" y="426906"/>
            <a:ext cx="522459" cy="6053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dirty="0"/>
          </a:p>
        </p:txBody>
      </p:sp>
      <p:sp>
        <p:nvSpPr>
          <p:cNvPr id="3" name="Rectangle 2">
            <a:extLst>
              <a:ext uri="{FF2B5EF4-FFF2-40B4-BE49-F238E27FC236}">
                <a16:creationId xmlns:a16="http://schemas.microsoft.com/office/drawing/2014/main" id="{1C8371D4-E6AB-E390-E6E2-DEDB8822CBB5}"/>
              </a:ext>
            </a:extLst>
          </p:cNvPr>
          <p:cNvSpPr/>
          <p:nvPr/>
        </p:nvSpPr>
        <p:spPr>
          <a:xfrm>
            <a:off x="121447" y="2136338"/>
            <a:ext cx="11949105" cy="2585323"/>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TRSA’s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Annual Best of the Best at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Marketing, Sales &amp; Service Summit</a:t>
            </a:r>
          </a:p>
        </p:txBody>
      </p:sp>
    </p:spTree>
    <p:extLst>
      <p:ext uri="{BB962C8B-B14F-4D97-AF65-F5344CB8AC3E}">
        <p14:creationId xmlns:p14="http://schemas.microsoft.com/office/powerpoint/2010/main" val="45038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9EA469-19DE-FEE2-422C-3C96EA62B566}"/>
              </a:ext>
            </a:extLst>
          </p:cNvPr>
          <p:cNvGrpSpPr/>
          <p:nvPr/>
        </p:nvGrpSpPr>
        <p:grpSpPr>
          <a:xfrm>
            <a:off x="6235805" y="4496169"/>
            <a:ext cx="4947865" cy="1281424"/>
            <a:chOff x="1148109" y="4613186"/>
            <a:chExt cx="4947891" cy="1281431"/>
          </a:xfrm>
        </p:grpSpPr>
        <p:sp>
          <p:nvSpPr>
            <p:cNvPr id="5" name="Round Same Side Corner Rectangle 63">
              <a:extLst>
                <a:ext uri="{FF2B5EF4-FFF2-40B4-BE49-F238E27FC236}">
                  <a16:creationId xmlns:a16="http://schemas.microsoft.com/office/drawing/2014/main" id="{ADBA6D8D-D486-3E35-399B-45ECED4E84FD}"/>
                </a:ext>
              </a:extLst>
            </p:cNvPr>
            <p:cNvSpPr/>
            <p:nvPr/>
          </p:nvSpPr>
          <p:spPr>
            <a:xfrm rot="5400000">
              <a:off x="3622053" y="3420670"/>
              <a:ext cx="1281430" cy="3666464"/>
            </a:xfrm>
            <a:prstGeom prst="round2SameRect">
              <a:avLst>
                <a:gd name="adj1" fmla="val 7104"/>
                <a:gd name="adj2" fmla="val 0"/>
              </a:avLst>
            </a:prstGeom>
            <a:solidFill>
              <a:srgbClr val="FFFFFF"/>
            </a:solid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Round Same-side Corner of Rectangle 9">
              <a:extLst>
                <a:ext uri="{FF2B5EF4-FFF2-40B4-BE49-F238E27FC236}">
                  <a16:creationId xmlns:a16="http://schemas.microsoft.com/office/drawing/2014/main" id="{CD13DC64-06FE-8762-8067-8EF1DD32E758}"/>
                </a:ext>
              </a:extLst>
            </p:cNvPr>
            <p:cNvSpPr/>
            <p:nvPr/>
          </p:nvSpPr>
          <p:spPr>
            <a:xfrm rot="16200000">
              <a:off x="1148109" y="4613186"/>
              <a:ext cx="1281427" cy="1281428"/>
            </a:xfrm>
            <a:prstGeom prst="round2SameRect">
              <a:avLst>
                <a:gd name="adj1" fmla="val 4179"/>
                <a:gd name="adj2" fmla="val 0"/>
              </a:avLst>
            </a:prstGeom>
            <a:no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5">
              <a:extLst>
                <a:ext uri="{FF2B5EF4-FFF2-40B4-BE49-F238E27FC236}">
                  <a16:creationId xmlns:a16="http://schemas.microsoft.com/office/drawing/2014/main" id="{35CA16E2-EC4A-00C4-94C2-183B633CCBCD}"/>
                </a:ext>
              </a:extLst>
            </p:cNvPr>
            <p:cNvSpPr txBox="1"/>
            <p:nvPr/>
          </p:nvSpPr>
          <p:spPr>
            <a:xfrm>
              <a:off x="2528874" y="4790154"/>
              <a:ext cx="3467776" cy="954112"/>
            </a:xfrm>
            <a:prstGeom prst="rect">
              <a:avLst/>
            </a:prstGeom>
            <a:noFill/>
            <a:ln w="28575">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rPr>
                <a:t>Paid Campaign: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7934"/>
                  </a:solidFill>
                  <a:latin typeface="Lato" panose="020F0502020204030203" pitchFamily="34" charset="0"/>
                  <a:ea typeface="Lato" panose="020F0502020204030203" pitchFamily="34" charset="0"/>
                  <a:cs typeface="Lato" panose="020F0502020204030203" pitchFamily="34" charset="0"/>
                  <a:sym typeface="Lato"/>
                </a:rPr>
                <a:t>.47% CTR</a:t>
              </a:r>
              <a:endPar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endParaRPr>
            </a:p>
          </p:txBody>
        </p:sp>
      </p:grpSp>
      <p:grpSp>
        <p:nvGrpSpPr>
          <p:cNvPr id="9" name="Group 8">
            <a:extLst>
              <a:ext uri="{FF2B5EF4-FFF2-40B4-BE49-F238E27FC236}">
                <a16:creationId xmlns:a16="http://schemas.microsoft.com/office/drawing/2014/main" id="{B484A6BA-83B2-8C2A-4BE4-7393D6CCC126}"/>
              </a:ext>
            </a:extLst>
          </p:cNvPr>
          <p:cNvGrpSpPr/>
          <p:nvPr/>
        </p:nvGrpSpPr>
        <p:grpSpPr>
          <a:xfrm>
            <a:off x="6235805" y="3029613"/>
            <a:ext cx="4947856" cy="1281423"/>
            <a:chOff x="6342278" y="1608175"/>
            <a:chExt cx="4947891" cy="1281431"/>
          </a:xfrm>
        </p:grpSpPr>
        <p:sp>
          <p:nvSpPr>
            <p:cNvPr id="11" name="Round Same Side Corner Rectangle 66">
              <a:extLst>
                <a:ext uri="{FF2B5EF4-FFF2-40B4-BE49-F238E27FC236}">
                  <a16:creationId xmlns:a16="http://schemas.microsoft.com/office/drawing/2014/main" id="{6727903B-BE2E-DFC4-99E7-EDB83595D5CA}"/>
                </a:ext>
              </a:extLst>
            </p:cNvPr>
            <p:cNvSpPr/>
            <p:nvPr/>
          </p:nvSpPr>
          <p:spPr>
            <a:xfrm rot="5400000">
              <a:off x="8816222" y="415659"/>
              <a:ext cx="1281430" cy="3666464"/>
            </a:xfrm>
            <a:prstGeom prst="round2SameRect">
              <a:avLst>
                <a:gd name="adj1" fmla="val 7104"/>
                <a:gd name="adj2" fmla="val 0"/>
              </a:avLst>
            </a:prstGeom>
            <a:solidFill>
              <a:srgbClr val="FFFFFF"/>
            </a:solid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ound Same-side Corner of Rectangle 9">
              <a:extLst>
                <a:ext uri="{FF2B5EF4-FFF2-40B4-BE49-F238E27FC236}">
                  <a16:creationId xmlns:a16="http://schemas.microsoft.com/office/drawing/2014/main" id="{EEE2FB59-984D-3EBB-C48B-4FD87F6BD77A}"/>
                </a:ext>
              </a:extLst>
            </p:cNvPr>
            <p:cNvSpPr/>
            <p:nvPr/>
          </p:nvSpPr>
          <p:spPr>
            <a:xfrm rot="16200000">
              <a:off x="6342278" y="1608175"/>
              <a:ext cx="1281427" cy="1281428"/>
            </a:xfrm>
            <a:prstGeom prst="round2SameRect">
              <a:avLst>
                <a:gd name="adj1" fmla="val 4179"/>
                <a:gd name="adj2" fmla="val 0"/>
              </a:avLst>
            </a:prstGeom>
            <a:no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68">
              <a:extLst>
                <a:ext uri="{FF2B5EF4-FFF2-40B4-BE49-F238E27FC236}">
                  <a16:creationId xmlns:a16="http://schemas.microsoft.com/office/drawing/2014/main" id="{8543DCE8-0DE3-E9D0-E401-1E789E2A6DC0}"/>
                </a:ext>
              </a:extLst>
            </p:cNvPr>
            <p:cNvSpPr txBox="1"/>
            <p:nvPr/>
          </p:nvSpPr>
          <p:spPr>
            <a:xfrm>
              <a:off x="7822370" y="2018054"/>
              <a:ext cx="3294745" cy="523223"/>
            </a:xfrm>
            <a:prstGeom prst="rect">
              <a:avLst/>
            </a:prstGeom>
            <a:noFill/>
            <a:ln w="28575">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rPr>
                <a:t>5.8K </a:t>
              </a:r>
              <a:r>
                <a:rPr lang="en-US" sz="2800" b="1" dirty="0">
                  <a:solidFill>
                    <a:srgbClr val="007934"/>
                  </a:solidFill>
                  <a:latin typeface="Lato" panose="020F0502020204030203" pitchFamily="34" charset="0"/>
                  <a:ea typeface="Lato" panose="020F0502020204030203" pitchFamily="34" charset="0"/>
                  <a:cs typeface="Lato" panose="020F0502020204030203" pitchFamily="34" charset="0"/>
                  <a:sym typeface="Lato"/>
                </a:rPr>
                <a:t>Engagements</a:t>
              </a:r>
              <a:endParaRPr kumimoji="0" lang="en-US" sz="2800" b="1" i="0" u="none" strike="noStrike" kern="1200" cap="none" spc="0" normalizeH="0" baseline="0" noProof="0" dirty="0">
                <a:ln>
                  <a:noFill/>
                </a:ln>
                <a:solidFill>
                  <a:srgbClr val="00B0F0"/>
                </a:solidFill>
                <a:effectLst/>
                <a:uLnTx/>
                <a:uFillTx/>
                <a:latin typeface="Lato" panose="020F0502020204030203" pitchFamily="34" charset="0"/>
                <a:ea typeface="Lato" panose="020F0502020204030203" pitchFamily="34" charset="0"/>
                <a:cs typeface="Lato" panose="020F0502020204030203" pitchFamily="34" charset="0"/>
                <a:sym typeface="Lato"/>
              </a:endParaRPr>
            </a:p>
          </p:txBody>
        </p:sp>
      </p:grpSp>
      <p:grpSp>
        <p:nvGrpSpPr>
          <p:cNvPr id="15" name="Group 14">
            <a:extLst>
              <a:ext uri="{FF2B5EF4-FFF2-40B4-BE49-F238E27FC236}">
                <a16:creationId xmlns:a16="http://schemas.microsoft.com/office/drawing/2014/main" id="{65D1178F-180A-A7BD-A4DF-EFFC701B0FF8}"/>
              </a:ext>
            </a:extLst>
          </p:cNvPr>
          <p:cNvGrpSpPr/>
          <p:nvPr/>
        </p:nvGrpSpPr>
        <p:grpSpPr>
          <a:xfrm>
            <a:off x="1089273" y="4496170"/>
            <a:ext cx="4947855" cy="1281421"/>
            <a:chOff x="1148109" y="3114324"/>
            <a:chExt cx="4947891" cy="1281431"/>
          </a:xfrm>
        </p:grpSpPr>
        <p:sp>
          <p:nvSpPr>
            <p:cNvPr id="30" name="Round Same Side Corner Rectangle 60">
              <a:extLst>
                <a:ext uri="{FF2B5EF4-FFF2-40B4-BE49-F238E27FC236}">
                  <a16:creationId xmlns:a16="http://schemas.microsoft.com/office/drawing/2014/main" id="{B0575208-5436-98AC-F509-7041F815BDED}"/>
                </a:ext>
              </a:extLst>
            </p:cNvPr>
            <p:cNvSpPr/>
            <p:nvPr/>
          </p:nvSpPr>
          <p:spPr>
            <a:xfrm rot="5400000">
              <a:off x="3622053" y="1921808"/>
              <a:ext cx="1281430" cy="3666464"/>
            </a:xfrm>
            <a:prstGeom prst="round2SameRect">
              <a:avLst>
                <a:gd name="adj1" fmla="val 7104"/>
                <a:gd name="adj2" fmla="val 0"/>
              </a:avLst>
            </a:prstGeom>
            <a:solidFill>
              <a:srgbClr val="FFFFFF"/>
            </a:solid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1" name="Round Same-side Corner of Rectangle 9">
              <a:extLst>
                <a:ext uri="{FF2B5EF4-FFF2-40B4-BE49-F238E27FC236}">
                  <a16:creationId xmlns:a16="http://schemas.microsoft.com/office/drawing/2014/main" id="{BF6D3E64-C2C5-0A07-4F77-435D3DABDD56}"/>
                </a:ext>
              </a:extLst>
            </p:cNvPr>
            <p:cNvSpPr/>
            <p:nvPr/>
          </p:nvSpPr>
          <p:spPr>
            <a:xfrm rot="16200000">
              <a:off x="1148109" y="3114324"/>
              <a:ext cx="1281427" cy="1281428"/>
            </a:xfrm>
            <a:prstGeom prst="round2SameRect">
              <a:avLst>
                <a:gd name="adj1" fmla="val 4179"/>
                <a:gd name="adj2" fmla="val 0"/>
              </a:avLst>
            </a:prstGeom>
            <a:no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2" name="TextBox 62">
              <a:extLst>
                <a:ext uri="{FF2B5EF4-FFF2-40B4-BE49-F238E27FC236}">
                  <a16:creationId xmlns:a16="http://schemas.microsoft.com/office/drawing/2014/main" id="{FE52F30E-6591-904A-4321-9DCE7F7758EC}"/>
                </a:ext>
              </a:extLst>
            </p:cNvPr>
            <p:cNvSpPr txBox="1"/>
            <p:nvPr/>
          </p:nvSpPr>
          <p:spPr>
            <a:xfrm>
              <a:off x="2620578" y="3300412"/>
              <a:ext cx="3085707" cy="954115"/>
            </a:xfrm>
            <a:prstGeom prst="rect">
              <a:avLst/>
            </a:prstGeom>
            <a:noFill/>
            <a:ln w="28575">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rPr>
                <a:t>Paid Campaign:</a:t>
              </a:r>
              <a:br>
                <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rPr>
              </a:br>
              <a:r>
                <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rPr>
                <a:t>1.9M Impressions</a:t>
              </a:r>
            </a:p>
          </p:txBody>
        </p:sp>
      </p:grpSp>
      <p:grpSp>
        <p:nvGrpSpPr>
          <p:cNvPr id="34" name="Group 33">
            <a:extLst>
              <a:ext uri="{FF2B5EF4-FFF2-40B4-BE49-F238E27FC236}">
                <a16:creationId xmlns:a16="http://schemas.microsoft.com/office/drawing/2014/main" id="{036C6AED-03C1-67B4-C72C-44A67D935513}"/>
              </a:ext>
            </a:extLst>
          </p:cNvPr>
          <p:cNvGrpSpPr/>
          <p:nvPr/>
        </p:nvGrpSpPr>
        <p:grpSpPr>
          <a:xfrm>
            <a:off x="1089273" y="3029615"/>
            <a:ext cx="4947867" cy="1281425"/>
            <a:chOff x="1148109" y="1608175"/>
            <a:chExt cx="4947891" cy="1281431"/>
          </a:xfrm>
        </p:grpSpPr>
        <p:sp>
          <p:nvSpPr>
            <p:cNvPr id="36" name="Round Same Side Corner Rectangle 53">
              <a:extLst>
                <a:ext uri="{FF2B5EF4-FFF2-40B4-BE49-F238E27FC236}">
                  <a16:creationId xmlns:a16="http://schemas.microsoft.com/office/drawing/2014/main" id="{D63401C4-DDF6-D20E-23F5-E865EA05A7E3}"/>
                </a:ext>
              </a:extLst>
            </p:cNvPr>
            <p:cNvSpPr/>
            <p:nvPr/>
          </p:nvSpPr>
          <p:spPr>
            <a:xfrm rot="5400000">
              <a:off x="3622053" y="415659"/>
              <a:ext cx="1281430" cy="3666464"/>
            </a:xfrm>
            <a:prstGeom prst="round2SameRect">
              <a:avLst>
                <a:gd name="adj1" fmla="val 7104"/>
                <a:gd name="adj2" fmla="val 0"/>
              </a:avLst>
            </a:prstGeom>
            <a:solidFill>
              <a:srgbClr val="FFFFFF"/>
            </a:solid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7" name="Round Same-side Corner of Rectangle 9">
              <a:extLst>
                <a:ext uri="{FF2B5EF4-FFF2-40B4-BE49-F238E27FC236}">
                  <a16:creationId xmlns:a16="http://schemas.microsoft.com/office/drawing/2014/main" id="{569C167F-38C5-946A-1A24-06E39A620E48}"/>
                </a:ext>
              </a:extLst>
            </p:cNvPr>
            <p:cNvSpPr/>
            <p:nvPr/>
          </p:nvSpPr>
          <p:spPr>
            <a:xfrm rot="16200000">
              <a:off x="1148109" y="1608175"/>
              <a:ext cx="1281427" cy="1281428"/>
            </a:xfrm>
            <a:prstGeom prst="round2SameRect">
              <a:avLst>
                <a:gd name="adj1" fmla="val 4179"/>
                <a:gd name="adj2" fmla="val 0"/>
              </a:avLst>
            </a:prstGeom>
            <a:noFill/>
            <a:ln w="28575">
              <a:solidFill>
                <a:srgbClr val="0079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8" name="TextBox 56">
              <a:extLst>
                <a:ext uri="{FF2B5EF4-FFF2-40B4-BE49-F238E27FC236}">
                  <a16:creationId xmlns:a16="http://schemas.microsoft.com/office/drawing/2014/main" id="{61B44BE5-7C94-87BB-7D3E-E324519E4841}"/>
                </a:ext>
              </a:extLst>
            </p:cNvPr>
            <p:cNvSpPr txBox="1"/>
            <p:nvPr/>
          </p:nvSpPr>
          <p:spPr>
            <a:xfrm>
              <a:off x="2719906" y="2001430"/>
              <a:ext cx="3085709" cy="523222"/>
            </a:xfrm>
            <a:prstGeom prst="rect">
              <a:avLst/>
            </a:prstGeom>
            <a:noFill/>
            <a:ln w="28575">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934"/>
                  </a:solidFill>
                  <a:effectLst/>
                  <a:uLnTx/>
                  <a:uFillTx/>
                  <a:latin typeface="Lato" panose="020F0502020204030203" pitchFamily="34" charset="0"/>
                  <a:ea typeface="Lato" panose="020F0502020204030203" pitchFamily="34" charset="0"/>
                  <a:cs typeface="Lato" panose="020F0502020204030203" pitchFamily="34" charset="0"/>
                  <a:sym typeface="Lato"/>
                </a:rPr>
                <a:t>177K Impressions</a:t>
              </a:r>
              <a:endParaRPr kumimoji="0" lang="en-US" sz="2800" b="1" i="0" u="none" strike="noStrike" kern="1200" cap="none" spc="0" normalizeH="0" baseline="0" noProof="0" dirty="0">
                <a:ln>
                  <a:noFill/>
                </a:ln>
                <a:solidFill>
                  <a:srgbClr val="00B0F0"/>
                </a:solidFill>
                <a:effectLst/>
                <a:uLnTx/>
                <a:uFillTx/>
                <a:latin typeface="Lato" panose="020F0502020204030203" pitchFamily="34" charset="0"/>
                <a:ea typeface="Lato" panose="020F0502020204030203" pitchFamily="34" charset="0"/>
                <a:cs typeface="Lato" panose="020F0502020204030203" pitchFamily="34" charset="0"/>
                <a:sym typeface="Lato"/>
              </a:endParaRPr>
            </a:p>
          </p:txBody>
        </p:sp>
      </p:grpSp>
      <p:sp>
        <p:nvSpPr>
          <p:cNvPr id="39" name="Title 2">
            <a:extLst>
              <a:ext uri="{FF2B5EF4-FFF2-40B4-BE49-F238E27FC236}">
                <a16:creationId xmlns:a16="http://schemas.microsoft.com/office/drawing/2014/main" id="{BC60F9C0-5076-0D15-8BC6-E3F95D515564}"/>
              </a:ext>
            </a:extLst>
          </p:cNvPr>
          <p:cNvSpPr>
            <a:spLocks noGrp="1"/>
          </p:cNvSpPr>
          <p:nvPr>
            <p:ph type="title"/>
          </p:nvPr>
        </p:nvSpPr>
        <p:spPr>
          <a:xfrm>
            <a:off x="776176" y="281476"/>
            <a:ext cx="11291777" cy="1109066"/>
          </a:xfrm>
        </p:spPr>
        <p:txBody>
          <a:bodyPr>
            <a:normAutofit fontScale="90000"/>
          </a:bodyPr>
          <a:lstStyle/>
          <a:p>
            <a:pPr algn="ctr"/>
            <a:r>
              <a:rPr lang="en-US" sz="4400" dirty="0"/>
              <a:t>PARTNERSHIP</a:t>
            </a:r>
            <a:br>
              <a:rPr lang="en-US" sz="4400" dirty="0"/>
            </a:br>
            <a:r>
              <a:rPr lang="en-US" sz="4400" dirty="0"/>
              <a:t>CLEAN SWEEP BEHIND THE COURT</a:t>
            </a:r>
          </a:p>
        </p:txBody>
      </p:sp>
      <p:sp>
        <p:nvSpPr>
          <p:cNvPr id="40" name="Text Placeholder 23">
            <a:extLst>
              <a:ext uri="{FF2B5EF4-FFF2-40B4-BE49-F238E27FC236}">
                <a16:creationId xmlns:a16="http://schemas.microsoft.com/office/drawing/2014/main" id="{3DC75F6B-7133-37BD-0972-D517DA05CCC6}"/>
              </a:ext>
            </a:extLst>
          </p:cNvPr>
          <p:cNvSpPr txBox="1">
            <a:spLocks/>
          </p:cNvSpPr>
          <p:nvPr/>
        </p:nvSpPr>
        <p:spPr>
          <a:xfrm>
            <a:off x="850971" y="1390542"/>
            <a:ext cx="10564853" cy="1636073"/>
          </a:xfrm>
          <a:prstGeom prst="rect">
            <a:avLst/>
          </a:prstGeom>
        </p:spPr>
        <p:txBody>
          <a:bodyPr>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2"/>
                </a:solidFill>
                <a:latin typeface="Gill Sans MT" panose="020B0502020104020203"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2"/>
                </a:solidFill>
                <a:latin typeface="Gill Sans MT" panose="020B0502020104020203"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2"/>
                </a:solidFill>
                <a:latin typeface="Gill Sans MT" panose="020B0502020104020203"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Gill Sans MT" panose="020B0502020104020203"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Gill Sans MT" panose="020B0502020104020203"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solidFill>
                  <a:schemeClr val="tx1"/>
                </a:solidFill>
                <a:latin typeface="Lato" panose="020F0502020204030203" pitchFamily="34" charset="0"/>
                <a:ea typeface="Lato" panose="020F0502020204030203" pitchFamily="34" charset="0"/>
                <a:cs typeface="Lato" panose="020F0502020204030203" pitchFamily="34" charset="0"/>
              </a:rPr>
              <a:t>Clean Sweep - Behind the Court presented by Alsco Uniforms offered an intimate glimpse into the hard work of the 76ers Mop Crew. The episode highlighted their deep passion for the sport, the camaraderie among the crew, and their pride in their vital role. The content was posted on sixers official Instagram, Facebook, and X as well as paid social.</a:t>
            </a:r>
          </a:p>
        </p:txBody>
      </p:sp>
      <p:pic>
        <p:nvPicPr>
          <p:cNvPr id="42" name="Graphic 41" descr="Comment Heart with solid fill">
            <a:extLst>
              <a:ext uri="{FF2B5EF4-FFF2-40B4-BE49-F238E27FC236}">
                <a16:creationId xmlns:a16="http://schemas.microsoft.com/office/drawing/2014/main" id="{5DA07E3B-112A-1117-6633-35A27DD9A9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7885" y="3098372"/>
            <a:ext cx="1195938" cy="1195938"/>
          </a:xfrm>
          <a:prstGeom prst="rect">
            <a:avLst/>
          </a:prstGeom>
        </p:spPr>
      </p:pic>
      <p:pic>
        <p:nvPicPr>
          <p:cNvPr id="44" name="Graphic 43" descr="Selfie with solid fill">
            <a:extLst>
              <a:ext uri="{FF2B5EF4-FFF2-40B4-BE49-F238E27FC236}">
                <a16:creationId xmlns:a16="http://schemas.microsoft.com/office/drawing/2014/main" id="{4C55E97D-882A-AEC0-BD04-D4D5234419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6906" y="3146733"/>
            <a:ext cx="1099216" cy="1099216"/>
          </a:xfrm>
          <a:prstGeom prst="rect">
            <a:avLst/>
          </a:prstGeom>
        </p:spPr>
      </p:pic>
      <p:pic>
        <p:nvPicPr>
          <p:cNvPr id="46" name="Graphic 45" descr="Megaphone1 with solid fill">
            <a:extLst>
              <a:ext uri="{FF2B5EF4-FFF2-40B4-BE49-F238E27FC236}">
                <a16:creationId xmlns:a16="http://schemas.microsoft.com/office/drawing/2014/main" id="{EEBACAB6-9EEF-8872-6D45-EE714A959D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90" y="4564113"/>
            <a:ext cx="1145532" cy="1145532"/>
          </a:xfrm>
          <a:prstGeom prst="rect">
            <a:avLst/>
          </a:prstGeom>
        </p:spPr>
      </p:pic>
      <p:pic>
        <p:nvPicPr>
          <p:cNvPr id="52" name="Graphic 51" descr="Internet with solid fill">
            <a:extLst>
              <a:ext uri="{FF2B5EF4-FFF2-40B4-BE49-F238E27FC236}">
                <a16:creationId xmlns:a16="http://schemas.microsoft.com/office/drawing/2014/main" id="{9187C20A-978A-13F8-3F3A-AED29124A0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8901" y="4521141"/>
            <a:ext cx="1115224" cy="1115224"/>
          </a:xfrm>
          <a:prstGeom prst="rect">
            <a:avLst/>
          </a:prstGeom>
        </p:spPr>
      </p:pic>
      <p:pic>
        <p:nvPicPr>
          <p:cNvPr id="54" name="Picture 53">
            <a:extLst>
              <a:ext uri="{FF2B5EF4-FFF2-40B4-BE49-F238E27FC236}">
                <a16:creationId xmlns:a16="http://schemas.microsoft.com/office/drawing/2014/main" id="{B09B67CF-C2CC-140B-42F4-0F2B8607A3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882" y="344693"/>
            <a:ext cx="3808691" cy="327544"/>
          </a:xfrm>
          <a:prstGeom prst="rect">
            <a:avLst/>
          </a:prstGeom>
        </p:spPr>
      </p:pic>
    </p:spTree>
    <p:extLst>
      <p:ext uri="{BB962C8B-B14F-4D97-AF65-F5344CB8AC3E}">
        <p14:creationId xmlns:p14="http://schemas.microsoft.com/office/powerpoint/2010/main" val="25236396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6.0.6404"/>
  <p:tag name="SLIDO_PRESENTATION_ID" val="11eef722-fbde-4ca6-bb90-b8e29aea153e"/>
  <p:tag name="SLIDO_EVENT_UUID" val="6898ff87-9e9c-47e8-87dc-0144332c7b51"/>
  <p:tag name="SLIDO_EVENT_SECTION_UUID" val="7cca5bf9-d30f-4e59-abeb-ea8b1ee00ad2"/>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jM0NjUyMjF9"/>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title"/>
</p:tagLst>
</file>

<file path=ppt/tags/tag4.xml><?xml version="1.0" encoding="utf-8"?>
<p:tagLst xmlns:a="http://schemas.openxmlformats.org/drawingml/2006/main" xmlns:r="http://schemas.openxmlformats.org/officeDocument/2006/relationships" xmlns:p="http://schemas.openxmlformats.org/presentationml/2006/main">
  <p:tag name="SLIDO_METADATA" val="eyJUaW1lc3RhbXAiOjE3NjMxNDUzNTJ9"/>
  <p:tag name="SLIDO_TYPE" val="SlidoPoll"/>
  <p:tag name="SLIDO_POLL_UUID" val="e7fbe09b-ad03-4401-993a-0b07911658ba"/>
  <p:tag name="SLIDO_TIMELINE" val="W3sicG9sbFF1ZXN0aW9uVXVpZCI6IjU2OGY1ODc0LWFjYzgtNGY1ZS1iNDE0LTE5OGY3NTZjM2E0MCIsInNob3dSZXN1bHRzIjpmYWxzZSwic2hvd0NvcnJlY3RBbnN3ZXJzIjpmYWxzZSwidm90aW5nTG9ja2VkIjpmYWxzZX0seyJwb2xsUXVlc3Rpb25VdWlkIjoiNTY4ZjU4NzQtYWNjOC00ZjVlLWI0MTQtMTk4Zjc1NmMzYTQwIiwic2hvd1Jlc3VsdHMiOnRydWUsInNob3dDb3JyZWN0QW5zd2VycyI6ZmFsc2UsInZvdGluZ0xvY2tlZCI6ZmFsc2V9XQ=="/>
</p:tagLst>
</file>

<file path=ppt/tags/tag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6.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Basis">
  <a:themeElements>
    <a:clrScheme name="Custom 1">
      <a:dk1>
        <a:sysClr val="windowText" lastClr="000000"/>
      </a:dk1>
      <a:lt1>
        <a:sysClr val="window" lastClr="FFFFFF"/>
      </a:lt1>
      <a:dk2>
        <a:srgbClr val="505046"/>
      </a:dk2>
      <a:lt2>
        <a:srgbClr val="EEECE1"/>
      </a:lt2>
      <a:accent1>
        <a:srgbClr val="C00000"/>
      </a:accent1>
      <a:accent2>
        <a:srgbClr val="C00000"/>
      </a:accent2>
      <a:accent3>
        <a:srgbClr val="C00000"/>
      </a:accent3>
      <a:accent4>
        <a:srgbClr val="C00000"/>
      </a:accent4>
      <a:accent5>
        <a:srgbClr val="C00000"/>
      </a:accent5>
      <a:accent6>
        <a:srgbClr val="B22600"/>
      </a:accent6>
      <a:hlink>
        <a:srgbClr val="C00000"/>
      </a:hlink>
      <a:folHlink>
        <a:srgbClr val="50504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E1B3F86133754EB62DB5FA3BB16294" ma:contentTypeVersion="20" ma:contentTypeDescription="Create a new document." ma:contentTypeScope="" ma:versionID="f65c808aa272746822f691889629f64b">
  <xsd:schema xmlns:xsd="http://www.w3.org/2001/XMLSchema" xmlns:xs="http://www.w3.org/2001/XMLSchema" xmlns:p="http://schemas.microsoft.com/office/2006/metadata/properties" xmlns:ns2="98f4d713-a15a-45de-ae71-698a8043e5df" xmlns:ns3="2677505f-48f8-4e39-b278-4587cffcc40a" targetNamespace="http://schemas.microsoft.com/office/2006/metadata/properties" ma:root="true" ma:fieldsID="bc2adfc43214cd4864166c631a455133" ns2:_="" ns3:_="">
    <xsd:import namespace="98f4d713-a15a-45de-ae71-698a8043e5df"/>
    <xsd:import namespace="2677505f-48f8-4e39-b278-4587cffcc4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hyper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4d713-a15a-45de-ae71-698a8043e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be231c-6326-4f2f-8a94-6a889b4445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hyperlink" ma:index="27"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77505f-48f8-4e39-b278-4587cffcc40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0bf6d6-31e4-482c-b8ba-8c096151acf8}" ma:internalName="TaxCatchAll" ma:showField="CatchAllData" ma:web="2677505f-48f8-4e39-b278-4587cffcc4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677505f-48f8-4e39-b278-4587cffcc40a" xsi:nil="true"/>
    <lcf76f155ced4ddcb4097134ff3c332f xmlns="98f4d713-a15a-45de-ae71-698a8043e5df">
      <Terms xmlns="http://schemas.microsoft.com/office/infopath/2007/PartnerControls"/>
    </lcf76f155ced4ddcb4097134ff3c332f>
    <hyperlink xmlns="98f4d713-a15a-45de-ae71-698a8043e5df">
      <Url xsi:nil="true"/>
      <Description xsi:nil="true"/>
    </hyperlink>
  </documentManagement>
</p:properties>
</file>

<file path=customXml/itemProps1.xml><?xml version="1.0" encoding="utf-8"?>
<ds:datastoreItem xmlns:ds="http://schemas.openxmlformats.org/officeDocument/2006/customXml" ds:itemID="{8C60D99B-B31D-4B4F-A9A1-E46A7F056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4d713-a15a-45de-ae71-698a8043e5df"/>
    <ds:schemaRef ds:uri="2677505f-48f8-4e39-b278-4587cffcc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C2A3FF-F4FB-4CCE-A75A-F3B074D27E23}">
  <ds:schemaRefs>
    <ds:schemaRef ds:uri="http://schemas.microsoft.com/sharepoint/v3/contenttype/forms"/>
  </ds:schemaRefs>
</ds:datastoreItem>
</file>

<file path=customXml/itemProps3.xml><?xml version="1.0" encoding="utf-8"?>
<ds:datastoreItem xmlns:ds="http://schemas.openxmlformats.org/officeDocument/2006/customXml" ds:itemID="{4BF6F5F5-CD12-464D-95B4-44DDC811B986}">
  <ds:schemaRefs>
    <ds:schemaRef ds:uri="http://schemas.microsoft.com/office/2006/documentManagement/types"/>
    <ds:schemaRef ds:uri="98f4d713-a15a-45de-ae71-698a8043e5df"/>
    <ds:schemaRef ds:uri="http://purl.org/dc/elements/1.1/"/>
    <ds:schemaRef ds:uri="http://schemas.microsoft.com/office/2006/metadata/properties"/>
    <ds:schemaRef ds:uri="http://www.w3.org/XML/1998/namespace"/>
    <ds:schemaRef ds:uri="2677505f-48f8-4e39-b278-4587cffcc40a"/>
    <ds:schemaRef ds:uri="http://purl.org/dc/term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1095</TotalTime>
  <Words>1392</Words>
  <Application>Microsoft Office PowerPoint</Application>
  <PresentationFormat>Widescreen</PresentationFormat>
  <Paragraphs>184</Paragraphs>
  <Slides>24</Slides>
  <Notes>5</Notes>
  <HiddenSlides>0</HiddenSlides>
  <MMClips>3</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46" baseType="lpstr">
      <vt:lpstr>Abadi</vt:lpstr>
      <vt:lpstr>Aptos</vt:lpstr>
      <vt:lpstr>Arial</vt:lpstr>
      <vt:lpstr>Calibri</vt:lpstr>
      <vt:lpstr>Calibri Light</vt:lpstr>
      <vt:lpstr>Canva Sans</vt:lpstr>
      <vt:lpstr>Canva Sans Bold</vt:lpstr>
      <vt:lpstr>Corbel</vt:lpstr>
      <vt:lpstr>Gill Sans</vt:lpstr>
      <vt:lpstr>Gill Sans Light</vt:lpstr>
      <vt:lpstr>Gill Sans MT</vt:lpstr>
      <vt:lpstr>Lato</vt:lpstr>
      <vt:lpstr>Meta</vt:lpstr>
      <vt:lpstr>Montserrat Bold</vt:lpstr>
      <vt:lpstr>PT Sans</vt:lpstr>
      <vt:lpstr>PT Sans Bold</vt:lpstr>
      <vt:lpstr>Söhne</vt:lpstr>
      <vt:lpstr>Söhne Medium</vt:lpstr>
      <vt:lpstr>Trebuchet MS</vt:lpstr>
      <vt:lpstr>Basis</vt:lpstr>
      <vt:lpstr>Retrospect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 CLEAN SWEEP BEHIND THE COURT</vt:lpstr>
      <vt:lpstr>PowerPoint Presentation</vt:lpstr>
      <vt:lpstr>PowerPoint Presentation</vt:lpstr>
      <vt:lpstr>PowerPoint Presentation</vt:lpstr>
      <vt:lpstr>PowerPoint Presentation</vt:lpstr>
      <vt:lpstr>American Dawn Inc (ADI)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TRSA Template Title</dc:title>
  <dc:creator>Emily Siegfried</dc:creator>
  <cp:lastModifiedBy>Meredyth Ellington</cp:lastModifiedBy>
  <cp:revision>42</cp:revision>
  <dcterms:created xsi:type="dcterms:W3CDTF">2019-08-14T16:10:05Z</dcterms:created>
  <dcterms:modified xsi:type="dcterms:W3CDTF">2025-12-10T15:32:29Z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0x0101003AE1B3F86133754EB62DB5FA3BB16294</vt:lpwstr>
  </property>
  <property fmtid="{D5CDD505-2E9C-101B-9397-08002B2CF9AE}" pid="3" name="Order">
    <vt:r8>1725800</vt:r8>
  </property>
  <property fmtid="{D5CDD505-2E9C-101B-9397-08002B2CF9AE}" pid="4" name="MediaServiceImageTags">
    <vt:lpwstr/>
  </property>
</Properties>
</file>