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93" r:id="rId4"/>
    <p:sldMasterId id="2147484207" r:id="rId5"/>
  </p:sldMasterIdLst>
  <p:notesMasterIdLst>
    <p:notesMasterId r:id="rId13"/>
  </p:notesMasterIdLst>
  <p:handoutMasterIdLst>
    <p:handoutMasterId r:id="rId14"/>
  </p:handoutMasterIdLst>
  <p:sldIdLst>
    <p:sldId id="262" r:id="rId6"/>
    <p:sldId id="258" r:id="rId7"/>
    <p:sldId id="256" r:id="rId8"/>
    <p:sldId id="263" r:id="rId9"/>
    <p:sldId id="286" r:id="rId10"/>
    <p:sldId id="284" r:id="rId11"/>
    <p:sldId id="285" r:id="rId12"/>
  </p:sldIdLst>
  <p:sldSz cx="12192000" cy="6858000"/>
  <p:notesSz cx="6858000" cy="9144000"/>
  <p:custDataLst>
    <p:tags r:id="rId1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1" d="100"/>
          <a:sy n="61" d="100"/>
        </p:scale>
        <p:origin x="68" y="100"/>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data1.xml><?xml version="1.0" encoding="utf-8"?>
<dgm:dataModel xmlns:dgm="http://schemas.openxmlformats.org/drawingml/2006/diagram" xmlns:a="http://schemas.openxmlformats.org/drawingml/2006/main">
  <dgm:ptLst>
    <dgm:pt modelId="{7A0F190D-93DD-4BF9-967D-75E3D64C1AD0}" type="doc">
      <dgm:prSet loTypeId="urn:microsoft.com/office/officeart/2005/8/layout/vList2" loCatId="list" qsTypeId="urn:microsoft.com/office/officeart/2005/8/quickstyle/simple1#12" qsCatId="simple" csTypeId="urn:microsoft.com/office/officeart/2005/8/colors/accent0_1#1" csCatId="mainScheme" phldr="1"/>
      <dgm:spPr/>
      <dgm:t>
        <a:bodyPr/>
        <a:lstStyle/>
        <a:p>
          <a:endParaRPr lang="en-US"/>
        </a:p>
      </dgm:t>
    </dgm:pt>
    <dgm:pt modelId="{FC506D05-FE42-4B6E-B91E-38BAB63279A9}">
      <dgm:prSet/>
      <dgm:spPr/>
      <dgm:t>
        <a:bodyPr/>
        <a:lstStyle/>
        <a:p>
          <a:r>
            <a:rPr lang="en-US" dirty="0">
              <a:solidFill>
                <a:srgbClr val="002060"/>
              </a:solidFill>
            </a:rPr>
            <a:t>Features &amp; Benefits:</a:t>
          </a:r>
        </a:p>
      </dgm:t>
    </dgm:pt>
    <dgm:pt modelId="{11C87143-B05B-4698-90C2-DB0AFBEC1B9D}" type="parTrans" cxnId="{40D74B08-B63F-4D6B-A15E-46ACE056C7D4}">
      <dgm:prSet/>
      <dgm:spPr/>
      <dgm:t>
        <a:bodyPr/>
        <a:lstStyle/>
        <a:p>
          <a:endParaRPr lang="en-US"/>
        </a:p>
      </dgm:t>
    </dgm:pt>
    <dgm:pt modelId="{86BCB404-61EF-4983-A030-3CD91C6F51B1}" type="sibTrans" cxnId="{40D74B08-B63F-4D6B-A15E-46ACE056C7D4}">
      <dgm:prSet/>
      <dgm:spPr/>
      <dgm:t>
        <a:bodyPr/>
        <a:lstStyle/>
        <a:p>
          <a:endParaRPr lang="en-US"/>
        </a:p>
      </dgm:t>
    </dgm:pt>
    <dgm:pt modelId="{637C6A0E-FEEA-45EC-839E-0CB8DE15BEC9}">
      <dgm:prSet/>
      <dgm:spPr/>
      <dgm:t>
        <a:bodyPr/>
        <a:lstStyle/>
        <a:p>
          <a:r>
            <a:rPr lang="en-US" dirty="0">
              <a:solidFill>
                <a:srgbClr val="002060"/>
              </a:solidFill>
            </a:rPr>
            <a:t>88% Open Rate</a:t>
          </a:r>
        </a:p>
      </dgm:t>
    </dgm:pt>
    <dgm:pt modelId="{1B41ECBA-9A4B-4DA6-A5CF-41971A2B13AC}" type="parTrans" cxnId="{9DD688A3-68FE-4DA6-88B9-4A2B95C1DE3C}">
      <dgm:prSet/>
      <dgm:spPr/>
      <dgm:t>
        <a:bodyPr/>
        <a:lstStyle/>
        <a:p>
          <a:endParaRPr lang="en-US"/>
        </a:p>
      </dgm:t>
    </dgm:pt>
    <dgm:pt modelId="{09C09B7C-6DFF-4EE2-A650-186FBD25DB37}" type="sibTrans" cxnId="{9DD688A3-68FE-4DA6-88B9-4A2B95C1DE3C}">
      <dgm:prSet/>
      <dgm:spPr/>
      <dgm:t>
        <a:bodyPr/>
        <a:lstStyle/>
        <a:p>
          <a:endParaRPr lang="en-US"/>
        </a:p>
      </dgm:t>
    </dgm:pt>
    <dgm:pt modelId="{1BEEA24E-1336-46FA-9BFE-CF428113D1CC}">
      <dgm:prSet/>
      <dgm:spPr/>
      <dgm:t>
        <a:bodyPr/>
        <a:lstStyle/>
        <a:p>
          <a:r>
            <a:rPr lang="en-US" dirty="0">
              <a:solidFill>
                <a:srgbClr val="002060"/>
              </a:solidFill>
            </a:rPr>
            <a:t>239 Engagements (3.62 average per person)</a:t>
          </a:r>
        </a:p>
      </dgm:t>
    </dgm:pt>
    <dgm:pt modelId="{BD850EA6-C604-4131-8ACD-715BB2E47BB9}" type="parTrans" cxnId="{0B7BD2AC-FDF4-4244-A1FA-E822E61E3147}">
      <dgm:prSet/>
      <dgm:spPr/>
      <dgm:t>
        <a:bodyPr/>
        <a:lstStyle/>
        <a:p>
          <a:endParaRPr lang="en-US"/>
        </a:p>
      </dgm:t>
    </dgm:pt>
    <dgm:pt modelId="{E7FC7D47-0239-4CCE-ADB6-F08B26D0F182}" type="sibTrans" cxnId="{0B7BD2AC-FDF4-4244-A1FA-E822E61E3147}">
      <dgm:prSet/>
      <dgm:spPr/>
      <dgm:t>
        <a:bodyPr/>
        <a:lstStyle/>
        <a:p>
          <a:endParaRPr lang="en-US"/>
        </a:p>
      </dgm:t>
    </dgm:pt>
    <dgm:pt modelId="{A19035AC-E627-45C8-8EF4-5DBC561CB4D9}">
      <dgm:prSet/>
      <dgm:spPr/>
      <dgm:t>
        <a:bodyPr/>
        <a:lstStyle/>
        <a:p>
          <a:r>
            <a:rPr lang="en-US" dirty="0">
              <a:solidFill>
                <a:srgbClr val="002060"/>
              </a:solidFill>
            </a:rPr>
            <a:t>3:34:42 of total play time</a:t>
          </a:r>
        </a:p>
      </dgm:t>
    </dgm:pt>
    <dgm:pt modelId="{B7825FAE-B42E-4969-9219-1D340AA0E3C1}" type="parTrans" cxnId="{5D05E500-C400-4B31-A0B1-A591A623B331}">
      <dgm:prSet/>
      <dgm:spPr/>
      <dgm:t>
        <a:bodyPr/>
        <a:lstStyle/>
        <a:p>
          <a:endParaRPr lang="en-US"/>
        </a:p>
      </dgm:t>
    </dgm:pt>
    <dgm:pt modelId="{B5332C37-5F5D-4541-8F4D-9948AA1C6BD2}" type="sibTrans" cxnId="{5D05E500-C400-4B31-A0B1-A591A623B331}">
      <dgm:prSet/>
      <dgm:spPr/>
      <dgm:t>
        <a:bodyPr/>
        <a:lstStyle/>
        <a:p>
          <a:endParaRPr lang="en-US"/>
        </a:p>
      </dgm:t>
    </dgm:pt>
    <dgm:pt modelId="{EC109251-7986-4A7B-99A7-80A7A070EFD1}">
      <dgm:prSet/>
      <dgm:spPr/>
      <dgm:t>
        <a:bodyPr/>
        <a:lstStyle/>
        <a:p>
          <a:r>
            <a:rPr lang="en-US" dirty="0">
              <a:solidFill>
                <a:srgbClr val="002060"/>
              </a:solidFill>
            </a:rPr>
            <a:t>Duration ~40 Days </a:t>
          </a:r>
        </a:p>
      </dgm:t>
    </dgm:pt>
    <dgm:pt modelId="{37A6C3A2-4A05-4DA8-BBF0-4AA0063AF22E}" type="parTrans" cxnId="{1EBB47A2-CDD2-42AE-9326-EB4A601B1E29}">
      <dgm:prSet/>
      <dgm:spPr/>
      <dgm:t>
        <a:bodyPr/>
        <a:lstStyle/>
        <a:p>
          <a:endParaRPr lang="en-US"/>
        </a:p>
      </dgm:t>
    </dgm:pt>
    <dgm:pt modelId="{6B30DC5B-D147-4C30-ACDC-7A7634CE8B0D}" type="sibTrans" cxnId="{1EBB47A2-CDD2-42AE-9326-EB4A601B1E29}">
      <dgm:prSet/>
      <dgm:spPr/>
      <dgm:t>
        <a:bodyPr/>
        <a:lstStyle/>
        <a:p>
          <a:endParaRPr lang="en-US"/>
        </a:p>
      </dgm:t>
    </dgm:pt>
    <dgm:pt modelId="{08A70381-E762-4D8D-8BEA-AABE48FBB909}">
      <dgm:prSet/>
      <dgm:spPr/>
      <dgm:t>
        <a:bodyPr/>
        <a:lstStyle/>
        <a:p>
          <a:r>
            <a:rPr lang="en-US" dirty="0">
              <a:solidFill>
                <a:srgbClr val="002060"/>
              </a:solidFill>
            </a:rPr>
            <a:t>6 Accounts in active-decision phase/8 Accounts still in consideration</a:t>
          </a:r>
        </a:p>
      </dgm:t>
    </dgm:pt>
    <dgm:pt modelId="{8ADC19C4-EB45-417E-BD3F-D76CAAC9EE34}" type="parTrans" cxnId="{BC973FEF-D5FE-491D-A2C9-DE0F43C37FE6}">
      <dgm:prSet/>
      <dgm:spPr/>
      <dgm:t>
        <a:bodyPr/>
        <a:lstStyle/>
        <a:p>
          <a:endParaRPr lang="en-US"/>
        </a:p>
      </dgm:t>
    </dgm:pt>
    <dgm:pt modelId="{16C65449-1048-498A-8CF5-DBFA6625DF51}" type="sibTrans" cxnId="{BC973FEF-D5FE-491D-A2C9-DE0F43C37FE6}">
      <dgm:prSet/>
      <dgm:spPr/>
      <dgm:t>
        <a:bodyPr/>
        <a:lstStyle/>
        <a:p>
          <a:endParaRPr lang="en-US"/>
        </a:p>
      </dgm:t>
    </dgm:pt>
    <dgm:pt modelId="{F1A64B5D-EEFF-45DC-9E9E-22A91B45AF22}">
      <dgm:prSet/>
      <dgm:spPr/>
      <dgm:t>
        <a:bodyPr/>
        <a:lstStyle/>
        <a:p>
          <a:r>
            <a:rPr lang="en-US" dirty="0">
              <a:solidFill>
                <a:srgbClr val="002060"/>
              </a:solidFill>
            </a:rPr>
            <a:t>Forecasted ROI (using estimates from 6 active-decision): </a:t>
          </a:r>
        </a:p>
      </dgm:t>
    </dgm:pt>
    <dgm:pt modelId="{C3A84CE6-269D-49B5-BC20-689FE2BFEEF8}" type="parTrans" cxnId="{913BC3BA-CA6F-4A27-9508-49B0B1B5159F}">
      <dgm:prSet/>
      <dgm:spPr/>
      <dgm:t>
        <a:bodyPr/>
        <a:lstStyle/>
        <a:p>
          <a:endParaRPr lang="en-US"/>
        </a:p>
      </dgm:t>
    </dgm:pt>
    <dgm:pt modelId="{BB3E922F-3A23-4CEA-83AD-EF6F3B2FBAC0}" type="sibTrans" cxnId="{913BC3BA-CA6F-4A27-9508-49B0B1B5159F}">
      <dgm:prSet/>
      <dgm:spPr/>
      <dgm:t>
        <a:bodyPr/>
        <a:lstStyle/>
        <a:p>
          <a:endParaRPr lang="en-US"/>
        </a:p>
      </dgm:t>
    </dgm:pt>
    <dgm:pt modelId="{9AC0CDB1-E57E-498C-BE31-F7FAD8BE51EC}">
      <dgm:prSet/>
      <dgm:spPr/>
      <dgm:t>
        <a:bodyPr/>
        <a:lstStyle/>
        <a:p>
          <a:r>
            <a:rPr lang="en-US" dirty="0">
              <a:solidFill>
                <a:srgbClr val="002060"/>
              </a:solidFill>
            </a:rPr>
            <a:t>ROI: 4,177%</a:t>
          </a:r>
        </a:p>
      </dgm:t>
    </dgm:pt>
    <dgm:pt modelId="{5A371147-4C15-4993-BE6A-3283F975861E}" type="parTrans" cxnId="{1780256B-0548-4290-A3A1-32DB74BD6EA6}">
      <dgm:prSet/>
      <dgm:spPr/>
      <dgm:t>
        <a:bodyPr/>
        <a:lstStyle/>
        <a:p>
          <a:endParaRPr lang="en-US"/>
        </a:p>
      </dgm:t>
    </dgm:pt>
    <dgm:pt modelId="{14BDD28F-8E4A-4685-A8CD-B22EE72BAFF0}" type="sibTrans" cxnId="{1780256B-0548-4290-A3A1-32DB74BD6EA6}">
      <dgm:prSet/>
      <dgm:spPr/>
      <dgm:t>
        <a:bodyPr/>
        <a:lstStyle/>
        <a:p>
          <a:endParaRPr lang="en-US"/>
        </a:p>
      </dgm:t>
    </dgm:pt>
    <dgm:pt modelId="{0C1F6BA0-F9D0-45E3-A9D2-BC773E4F9B97}">
      <dgm:prSet/>
      <dgm:spPr/>
      <dgm:t>
        <a:bodyPr/>
        <a:lstStyle/>
        <a:p>
          <a:r>
            <a:rPr lang="en-US" dirty="0">
              <a:solidFill>
                <a:srgbClr val="002060"/>
              </a:solidFill>
            </a:rPr>
            <a:t>Return Multiple: 42.8x</a:t>
          </a:r>
        </a:p>
      </dgm:t>
    </dgm:pt>
    <dgm:pt modelId="{2EA73D16-E93A-4DEB-B8C0-0AF8624EC62B}" type="parTrans" cxnId="{AD2866A9-1C6D-4375-A2C2-CA1F606EFB38}">
      <dgm:prSet/>
      <dgm:spPr/>
      <dgm:t>
        <a:bodyPr/>
        <a:lstStyle/>
        <a:p>
          <a:endParaRPr lang="en-US"/>
        </a:p>
      </dgm:t>
    </dgm:pt>
    <dgm:pt modelId="{11F5A939-A43C-4D14-9427-29A45419CB8F}" type="sibTrans" cxnId="{AD2866A9-1C6D-4375-A2C2-CA1F606EFB38}">
      <dgm:prSet/>
      <dgm:spPr/>
      <dgm:t>
        <a:bodyPr/>
        <a:lstStyle/>
        <a:p>
          <a:endParaRPr lang="en-US"/>
        </a:p>
      </dgm:t>
    </dgm:pt>
    <dgm:pt modelId="{997E686D-4958-47FD-A807-798A18432588}">
      <dgm:prSet/>
      <dgm:spPr/>
      <dgm:t>
        <a:bodyPr/>
        <a:lstStyle/>
        <a:p>
          <a:r>
            <a:rPr lang="en-US" dirty="0">
              <a:solidFill>
                <a:srgbClr val="002060"/>
              </a:solidFill>
            </a:rPr>
            <a:t>Impact:</a:t>
          </a:r>
        </a:p>
      </dgm:t>
    </dgm:pt>
    <dgm:pt modelId="{F061ED2C-0454-404A-891D-AC4BCA822A44}" type="parTrans" cxnId="{7DF2F454-8435-462B-AB26-79F9F9E6357C}">
      <dgm:prSet/>
      <dgm:spPr/>
      <dgm:t>
        <a:bodyPr/>
        <a:lstStyle/>
        <a:p>
          <a:endParaRPr lang="en-US"/>
        </a:p>
      </dgm:t>
    </dgm:pt>
    <dgm:pt modelId="{DAC91D39-454F-4B30-BD3F-FD4D0CF6586D}" type="sibTrans" cxnId="{7DF2F454-8435-462B-AB26-79F9F9E6357C}">
      <dgm:prSet/>
      <dgm:spPr/>
      <dgm:t>
        <a:bodyPr/>
        <a:lstStyle/>
        <a:p>
          <a:endParaRPr lang="en-US"/>
        </a:p>
      </dgm:t>
    </dgm:pt>
    <dgm:pt modelId="{5EB5D77B-C908-48E2-B365-7A8C52987B61}">
      <dgm:prSet/>
      <dgm:spPr/>
      <dgm:t>
        <a:bodyPr/>
        <a:lstStyle/>
        <a:p>
          <a:r>
            <a:rPr lang="en-US" dirty="0">
              <a:solidFill>
                <a:srgbClr val="002060"/>
              </a:solidFill>
            </a:rPr>
            <a:t>Combines digital, print and video</a:t>
          </a:r>
        </a:p>
      </dgm:t>
    </dgm:pt>
    <dgm:pt modelId="{441CD056-7E25-4CFE-8BAF-75C4E155C5BB}" type="parTrans" cxnId="{95507051-F85D-40AC-B80F-CD00A8964F09}">
      <dgm:prSet/>
      <dgm:spPr/>
      <dgm:t>
        <a:bodyPr/>
        <a:lstStyle/>
        <a:p>
          <a:endParaRPr lang="en-US"/>
        </a:p>
      </dgm:t>
    </dgm:pt>
    <dgm:pt modelId="{9C825C50-F923-4AA3-9FDE-2CFC732FFEA4}" type="sibTrans" cxnId="{95507051-F85D-40AC-B80F-CD00A8964F09}">
      <dgm:prSet/>
      <dgm:spPr/>
      <dgm:t>
        <a:bodyPr/>
        <a:lstStyle/>
        <a:p>
          <a:endParaRPr lang="en-US"/>
        </a:p>
      </dgm:t>
    </dgm:pt>
    <dgm:pt modelId="{3CCEC52F-B500-4805-A461-734B47934C91}">
      <dgm:prSet/>
      <dgm:spPr/>
      <dgm:t>
        <a:bodyPr/>
        <a:lstStyle/>
        <a:p>
          <a:r>
            <a:rPr lang="en-US" dirty="0">
              <a:solidFill>
                <a:srgbClr val="002060"/>
              </a:solidFill>
            </a:rPr>
            <a:t>In-depth, user-level analytics in real time</a:t>
          </a:r>
        </a:p>
      </dgm:t>
    </dgm:pt>
    <dgm:pt modelId="{3DAF221F-4F38-4893-9EC7-4CD6EB02B7EA}" type="parTrans" cxnId="{E5E9755A-6E3E-46EB-AE16-D4430BC47879}">
      <dgm:prSet/>
      <dgm:spPr/>
      <dgm:t>
        <a:bodyPr/>
        <a:lstStyle/>
        <a:p>
          <a:endParaRPr lang="en-US"/>
        </a:p>
      </dgm:t>
    </dgm:pt>
    <dgm:pt modelId="{41C48A88-321C-4D32-8BEA-F07CCE0B4C00}" type="sibTrans" cxnId="{E5E9755A-6E3E-46EB-AE16-D4430BC47879}">
      <dgm:prSet/>
      <dgm:spPr/>
      <dgm:t>
        <a:bodyPr/>
        <a:lstStyle/>
        <a:p>
          <a:endParaRPr lang="en-US"/>
        </a:p>
      </dgm:t>
    </dgm:pt>
    <dgm:pt modelId="{CC3EEA99-57DD-44FF-912C-2E4B29C4F327}">
      <dgm:prSet/>
      <dgm:spPr/>
      <dgm:t>
        <a:bodyPr/>
        <a:lstStyle/>
        <a:p>
          <a:r>
            <a:rPr lang="en-US" dirty="0">
              <a:solidFill>
                <a:srgbClr val="002060"/>
              </a:solidFill>
            </a:rPr>
            <a:t>Custom dashboard for each campaign</a:t>
          </a:r>
        </a:p>
      </dgm:t>
    </dgm:pt>
    <dgm:pt modelId="{7F6A6BA7-7DDA-45C0-895F-3BB54D1C421F}" type="parTrans" cxnId="{92219D78-E36D-4D27-BBA7-EE43FAD1107E}">
      <dgm:prSet/>
      <dgm:spPr/>
      <dgm:t>
        <a:bodyPr/>
        <a:lstStyle/>
        <a:p>
          <a:endParaRPr lang="en-US"/>
        </a:p>
      </dgm:t>
    </dgm:pt>
    <dgm:pt modelId="{A77611D1-A42A-4FAB-BFD9-4FF3BEFAE660}" type="sibTrans" cxnId="{92219D78-E36D-4D27-BBA7-EE43FAD1107E}">
      <dgm:prSet/>
      <dgm:spPr/>
      <dgm:t>
        <a:bodyPr/>
        <a:lstStyle/>
        <a:p>
          <a:endParaRPr lang="en-US"/>
        </a:p>
      </dgm:t>
    </dgm:pt>
    <dgm:pt modelId="{D6A9AF39-DB14-499A-A58A-842D322692A4}">
      <dgm:prSet/>
      <dgm:spPr/>
      <dgm:t>
        <a:bodyPr/>
        <a:lstStyle/>
        <a:p>
          <a:r>
            <a:rPr lang="en-US" dirty="0">
              <a:solidFill>
                <a:srgbClr val="002060"/>
              </a:solidFill>
            </a:rPr>
            <a:t>14 QR  scans; 23.5% engagement rate</a:t>
          </a:r>
        </a:p>
      </dgm:t>
    </dgm:pt>
    <dgm:pt modelId="{ED0D5DDC-4A6A-4080-81DE-63DA31C0CC44}" type="parTrans" cxnId="{541872CB-8386-4E42-94A3-678A49F4C4A5}">
      <dgm:prSet/>
      <dgm:spPr/>
      <dgm:t>
        <a:bodyPr/>
        <a:lstStyle/>
        <a:p>
          <a:endParaRPr lang="en-US"/>
        </a:p>
      </dgm:t>
    </dgm:pt>
    <dgm:pt modelId="{00BAEC68-0A9A-4EF5-AC59-5133F46814C0}" type="sibTrans" cxnId="{541872CB-8386-4E42-94A3-678A49F4C4A5}">
      <dgm:prSet/>
      <dgm:spPr/>
      <dgm:t>
        <a:bodyPr/>
        <a:lstStyle/>
        <a:p>
          <a:endParaRPr lang="en-US"/>
        </a:p>
      </dgm:t>
    </dgm:pt>
    <dgm:pt modelId="{D5B965ED-E852-4663-82E6-0303FBD20198}" type="pres">
      <dgm:prSet presAssocID="{7A0F190D-93DD-4BF9-967D-75E3D64C1AD0}" presName="linear" presStyleCnt="0">
        <dgm:presLayoutVars>
          <dgm:animLvl val="lvl"/>
          <dgm:resizeHandles val="exact"/>
        </dgm:presLayoutVars>
      </dgm:prSet>
      <dgm:spPr/>
    </dgm:pt>
    <dgm:pt modelId="{A4209616-CDCD-4970-AAEF-516FB1FDD139}" type="pres">
      <dgm:prSet presAssocID="{FC506D05-FE42-4B6E-B91E-38BAB63279A9}" presName="parentText" presStyleLbl="node1" presStyleIdx="0" presStyleCnt="3">
        <dgm:presLayoutVars>
          <dgm:chMax val="0"/>
          <dgm:bulletEnabled val="1"/>
        </dgm:presLayoutVars>
      </dgm:prSet>
      <dgm:spPr/>
    </dgm:pt>
    <dgm:pt modelId="{2D3032D9-E135-49A7-8448-C4EA939CADFD}" type="pres">
      <dgm:prSet presAssocID="{FC506D05-FE42-4B6E-B91E-38BAB63279A9}" presName="childText" presStyleLbl="revTx" presStyleIdx="0" presStyleCnt="3">
        <dgm:presLayoutVars>
          <dgm:bulletEnabled val="1"/>
        </dgm:presLayoutVars>
      </dgm:prSet>
      <dgm:spPr/>
    </dgm:pt>
    <dgm:pt modelId="{E239AFBD-6E3F-4A6B-82A9-9B4C2B5B665F}" type="pres">
      <dgm:prSet presAssocID="{997E686D-4958-47FD-A807-798A18432588}" presName="parentText" presStyleLbl="node1" presStyleIdx="1" presStyleCnt="3">
        <dgm:presLayoutVars>
          <dgm:chMax val="0"/>
          <dgm:bulletEnabled val="1"/>
        </dgm:presLayoutVars>
      </dgm:prSet>
      <dgm:spPr/>
    </dgm:pt>
    <dgm:pt modelId="{C16A2782-07E3-47AE-8D1C-97FBEC6830B7}" type="pres">
      <dgm:prSet presAssocID="{997E686D-4958-47FD-A807-798A18432588}" presName="childText" presStyleLbl="revTx" presStyleIdx="1" presStyleCnt="3">
        <dgm:presLayoutVars>
          <dgm:bulletEnabled val="1"/>
        </dgm:presLayoutVars>
      </dgm:prSet>
      <dgm:spPr/>
    </dgm:pt>
    <dgm:pt modelId="{67ED66F4-2A15-4B08-A933-8940EE1FC4BB}" type="pres">
      <dgm:prSet presAssocID="{F1A64B5D-EEFF-45DC-9E9E-22A91B45AF22}" presName="parentText" presStyleLbl="node1" presStyleIdx="2" presStyleCnt="3">
        <dgm:presLayoutVars>
          <dgm:chMax val="0"/>
          <dgm:bulletEnabled val="1"/>
        </dgm:presLayoutVars>
      </dgm:prSet>
      <dgm:spPr/>
    </dgm:pt>
    <dgm:pt modelId="{C6C078DC-E153-4089-A8A9-4A7C59137682}" type="pres">
      <dgm:prSet presAssocID="{F1A64B5D-EEFF-45DC-9E9E-22A91B45AF22}" presName="childText" presStyleLbl="revTx" presStyleIdx="2" presStyleCnt="3">
        <dgm:presLayoutVars>
          <dgm:bulletEnabled val="1"/>
        </dgm:presLayoutVars>
      </dgm:prSet>
      <dgm:spPr/>
    </dgm:pt>
  </dgm:ptLst>
  <dgm:cxnLst>
    <dgm:cxn modelId="{5D05E500-C400-4B31-A0B1-A591A623B331}" srcId="{997E686D-4958-47FD-A807-798A18432588}" destId="{A19035AC-E627-45C8-8EF4-5DBC561CB4D9}" srcOrd="2" destOrd="0" parTransId="{B7825FAE-B42E-4969-9219-1D340AA0E3C1}" sibTransId="{B5332C37-5F5D-4541-8F4D-9948AA1C6BD2}"/>
    <dgm:cxn modelId="{40D74B08-B63F-4D6B-A15E-46ACE056C7D4}" srcId="{7A0F190D-93DD-4BF9-967D-75E3D64C1AD0}" destId="{FC506D05-FE42-4B6E-B91E-38BAB63279A9}" srcOrd="0" destOrd="0" parTransId="{11C87143-B05B-4698-90C2-DB0AFBEC1B9D}" sibTransId="{86BCB404-61EF-4983-A030-3CD91C6F51B1}"/>
    <dgm:cxn modelId="{F1351512-3ADD-4F15-BE14-A48F5ED75E83}" type="presOf" srcId="{A19035AC-E627-45C8-8EF4-5DBC561CB4D9}" destId="{C16A2782-07E3-47AE-8D1C-97FBEC6830B7}" srcOrd="0" destOrd="2" presId="urn:microsoft.com/office/officeart/2005/8/layout/vList2"/>
    <dgm:cxn modelId="{9075052F-EDDE-49A1-88E8-075EAD8DBE29}" type="presOf" srcId="{0C1F6BA0-F9D0-45E3-A9D2-BC773E4F9B97}" destId="{C6C078DC-E153-4089-A8A9-4A7C59137682}" srcOrd="0" destOrd="1" presId="urn:microsoft.com/office/officeart/2005/8/layout/vList2"/>
    <dgm:cxn modelId="{33539234-FB2B-4DDC-90EE-E2B896CFAEB1}" type="presOf" srcId="{CC3EEA99-57DD-44FF-912C-2E4B29C4F327}" destId="{2D3032D9-E135-49A7-8448-C4EA939CADFD}" srcOrd="0" destOrd="2" presId="urn:microsoft.com/office/officeart/2005/8/layout/vList2"/>
    <dgm:cxn modelId="{565E8D62-6229-4997-B3F9-621869DC7CA7}" type="presOf" srcId="{5EB5D77B-C908-48E2-B365-7A8C52987B61}" destId="{2D3032D9-E135-49A7-8448-C4EA939CADFD}" srcOrd="0" destOrd="0" presId="urn:microsoft.com/office/officeart/2005/8/layout/vList2"/>
    <dgm:cxn modelId="{FC5D8E48-9BDD-4938-842B-869E547A4EC4}" type="presOf" srcId="{9AC0CDB1-E57E-498C-BE31-F7FAD8BE51EC}" destId="{C6C078DC-E153-4089-A8A9-4A7C59137682}" srcOrd="0" destOrd="0" presId="urn:microsoft.com/office/officeart/2005/8/layout/vList2"/>
    <dgm:cxn modelId="{796E6A4A-BB08-4F8C-B0A4-BEA364D4E9F3}" type="presOf" srcId="{1BEEA24E-1336-46FA-9BFE-CF428113D1CC}" destId="{C16A2782-07E3-47AE-8D1C-97FBEC6830B7}" srcOrd="0" destOrd="1" presId="urn:microsoft.com/office/officeart/2005/8/layout/vList2"/>
    <dgm:cxn modelId="{1780256B-0548-4290-A3A1-32DB74BD6EA6}" srcId="{F1A64B5D-EEFF-45DC-9E9E-22A91B45AF22}" destId="{9AC0CDB1-E57E-498C-BE31-F7FAD8BE51EC}" srcOrd="0" destOrd="0" parTransId="{5A371147-4C15-4993-BE6A-3283F975861E}" sibTransId="{14BDD28F-8E4A-4685-A8CD-B22EE72BAFF0}"/>
    <dgm:cxn modelId="{95507051-F85D-40AC-B80F-CD00A8964F09}" srcId="{FC506D05-FE42-4B6E-B91E-38BAB63279A9}" destId="{5EB5D77B-C908-48E2-B365-7A8C52987B61}" srcOrd="0" destOrd="0" parTransId="{441CD056-7E25-4CFE-8BAF-75C4E155C5BB}" sibTransId="{9C825C50-F923-4AA3-9FDE-2CFC732FFEA4}"/>
    <dgm:cxn modelId="{7DF2F454-8435-462B-AB26-79F9F9E6357C}" srcId="{7A0F190D-93DD-4BF9-967D-75E3D64C1AD0}" destId="{997E686D-4958-47FD-A807-798A18432588}" srcOrd="1" destOrd="0" parTransId="{F061ED2C-0454-404A-891D-AC4BCA822A44}" sibTransId="{DAC91D39-454F-4B30-BD3F-FD4D0CF6586D}"/>
    <dgm:cxn modelId="{0BF26978-C621-4508-8DC1-D5046BEAB2D3}" type="presOf" srcId="{EC109251-7986-4A7B-99A7-80A7A070EFD1}" destId="{C16A2782-07E3-47AE-8D1C-97FBEC6830B7}" srcOrd="0" destOrd="3" presId="urn:microsoft.com/office/officeart/2005/8/layout/vList2"/>
    <dgm:cxn modelId="{92219D78-E36D-4D27-BBA7-EE43FAD1107E}" srcId="{FC506D05-FE42-4B6E-B91E-38BAB63279A9}" destId="{CC3EEA99-57DD-44FF-912C-2E4B29C4F327}" srcOrd="2" destOrd="0" parTransId="{7F6A6BA7-7DDA-45C0-895F-3BB54D1C421F}" sibTransId="{A77611D1-A42A-4FAB-BFD9-4FF3BEFAE660}"/>
    <dgm:cxn modelId="{E5E9755A-6E3E-46EB-AE16-D4430BC47879}" srcId="{FC506D05-FE42-4B6E-B91E-38BAB63279A9}" destId="{3CCEC52F-B500-4805-A461-734B47934C91}" srcOrd="1" destOrd="0" parTransId="{3DAF221F-4F38-4893-9EC7-4CD6EB02B7EA}" sibTransId="{41C48A88-321C-4D32-8BEA-F07CCE0B4C00}"/>
    <dgm:cxn modelId="{44D29C88-6375-41E5-8B68-B5225454DDF3}" type="presOf" srcId="{637C6A0E-FEEA-45EC-839E-0CB8DE15BEC9}" destId="{C16A2782-07E3-47AE-8D1C-97FBEC6830B7}" srcOrd="0" destOrd="0" presId="urn:microsoft.com/office/officeart/2005/8/layout/vList2"/>
    <dgm:cxn modelId="{4D1F7996-3A94-42B5-A9CB-B0FBD0C3C3ED}" type="presOf" srcId="{997E686D-4958-47FD-A807-798A18432588}" destId="{E239AFBD-6E3F-4A6B-82A9-9B4C2B5B665F}" srcOrd="0" destOrd="0" presId="urn:microsoft.com/office/officeart/2005/8/layout/vList2"/>
    <dgm:cxn modelId="{1EBB47A2-CDD2-42AE-9326-EB4A601B1E29}" srcId="{997E686D-4958-47FD-A807-798A18432588}" destId="{EC109251-7986-4A7B-99A7-80A7A070EFD1}" srcOrd="3" destOrd="0" parTransId="{37A6C3A2-4A05-4DA8-BBF0-4AA0063AF22E}" sibTransId="{6B30DC5B-D147-4C30-ACDC-7A7634CE8B0D}"/>
    <dgm:cxn modelId="{9DD688A3-68FE-4DA6-88B9-4A2B95C1DE3C}" srcId="{997E686D-4958-47FD-A807-798A18432588}" destId="{637C6A0E-FEEA-45EC-839E-0CB8DE15BEC9}" srcOrd="0" destOrd="0" parTransId="{1B41ECBA-9A4B-4DA6-A5CF-41971A2B13AC}" sibTransId="{09C09B7C-6DFF-4EE2-A650-186FBD25DB37}"/>
    <dgm:cxn modelId="{4E2A0EA9-E814-40DE-8F69-7CD46F302950}" type="presOf" srcId="{FC506D05-FE42-4B6E-B91E-38BAB63279A9}" destId="{A4209616-CDCD-4970-AAEF-516FB1FDD139}" srcOrd="0" destOrd="0" presId="urn:microsoft.com/office/officeart/2005/8/layout/vList2"/>
    <dgm:cxn modelId="{AD2866A9-1C6D-4375-A2C2-CA1F606EFB38}" srcId="{F1A64B5D-EEFF-45DC-9E9E-22A91B45AF22}" destId="{0C1F6BA0-F9D0-45E3-A9D2-BC773E4F9B97}" srcOrd="1" destOrd="0" parTransId="{2EA73D16-E93A-4DEB-B8C0-0AF8624EC62B}" sibTransId="{11F5A939-A43C-4D14-9427-29A45419CB8F}"/>
    <dgm:cxn modelId="{0B7BD2AC-FDF4-4244-A1FA-E822E61E3147}" srcId="{997E686D-4958-47FD-A807-798A18432588}" destId="{1BEEA24E-1336-46FA-9BFE-CF428113D1CC}" srcOrd="1" destOrd="0" parTransId="{BD850EA6-C604-4131-8ACD-715BB2E47BB9}" sibTransId="{E7FC7D47-0239-4CCE-ADB6-F08B26D0F182}"/>
    <dgm:cxn modelId="{AA5BC2B7-2E0D-48FF-9F6E-E05E1E29ECC7}" type="presOf" srcId="{3CCEC52F-B500-4805-A461-734B47934C91}" destId="{2D3032D9-E135-49A7-8448-C4EA939CADFD}" srcOrd="0" destOrd="1" presId="urn:microsoft.com/office/officeart/2005/8/layout/vList2"/>
    <dgm:cxn modelId="{913BC3BA-CA6F-4A27-9508-49B0B1B5159F}" srcId="{7A0F190D-93DD-4BF9-967D-75E3D64C1AD0}" destId="{F1A64B5D-EEFF-45DC-9E9E-22A91B45AF22}" srcOrd="2" destOrd="0" parTransId="{C3A84CE6-269D-49B5-BC20-689FE2BFEEF8}" sibTransId="{BB3E922F-3A23-4CEA-83AD-EF6F3B2FBAC0}"/>
    <dgm:cxn modelId="{23DA1FBE-7F46-4A15-9AFE-B7DE113B99DB}" type="presOf" srcId="{7A0F190D-93DD-4BF9-967D-75E3D64C1AD0}" destId="{D5B965ED-E852-4663-82E6-0303FBD20198}" srcOrd="0" destOrd="0" presId="urn:microsoft.com/office/officeart/2005/8/layout/vList2"/>
    <dgm:cxn modelId="{541872CB-8386-4E42-94A3-678A49F4C4A5}" srcId="{997E686D-4958-47FD-A807-798A18432588}" destId="{D6A9AF39-DB14-499A-A58A-842D322692A4}" srcOrd="4" destOrd="0" parTransId="{ED0D5DDC-4A6A-4080-81DE-63DA31C0CC44}" sibTransId="{00BAEC68-0A9A-4EF5-AC59-5133F46814C0}"/>
    <dgm:cxn modelId="{0C4B02E8-439D-4245-9148-A87DF1CC3BE6}" type="presOf" srcId="{F1A64B5D-EEFF-45DC-9E9E-22A91B45AF22}" destId="{67ED66F4-2A15-4B08-A933-8940EE1FC4BB}" srcOrd="0" destOrd="0" presId="urn:microsoft.com/office/officeart/2005/8/layout/vList2"/>
    <dgm:cxn modelId="{BC973FEF-D5FE-491D-A2C9-DE0F43C37FE6}" srcId="{997E686D-4958-47FD-A807-798A18432588}" destId="{08A70381-E762-4D8D-8BEA-AABE48FBB909}" srcOrd="5" destOrd="0" parTransId="{8ADC19C4-EB45-417E-BD3F-D76CAAC9EE34}" sibTransId="{16C65449-1048-498A-8CF5-DBFA6625DF51}"/>
    <dgm:cxn modelId="{E26CCAF4-5737-4C19-B963-AB2063FF99B8}" type="presOf" srcId="{D6A9AF39-DB14-499A-A58A-842D322692A4}" destId="{C16A2782-07E3-47AE-8D1C-97FBEC6830B7}" srcOrd="0" destOrd="4" presId="urn:microsoft.com/office/officeart/2005/8/layout/vList2"/>
    <dgm:cxn modelId="{159438F5-55E6-440E-B2AC-8AD6208ECDA6}" type="presOf" srcId="{08A70381-E762-4D8D-8BEA-AABE48FBB909}" destId="{C16A2782-07E3-47AE-8D1C-97FBEC6830B7}" srcOrd="0" destOrd="5" presId="urn:microsoft.com/office/officeart/2005/8/layout/vList2"/>
    <dgm:cxn modelId="{DE6A9C1E-9ADD-41E8-BB7A-B1E9F2CCBE18}" type="presParOf" srcId="{D5B965ED-E852-4663-82E6-0303FBD20198}" destId="{A4209616-CDCD-4970-AAEF-516FB1FDD139}" srcOrd="0" destOrd="0" presId="urn:microsoft.com/office/officeart/2005/8/layout/vList2"/>
    <dgm:cxn modelId="{B2B7B9EA-AE99-4067-9674-6920F521FD47}" type="presParOf" srcId="{D5B965ED-E852-4663-82E6-0303FBD20198}" destId="{2D3032D9-E135-49A7-8448-C4EA939CADFD}" srcOrd="1" destOrd="0" presId="urn:microsoft.com/office/officeart/2005/8/layout/vList2"/>
    <dgm:cxn modelId="{84CC251B-F292-43F3-826C-55C5434205E8}" type="presParOf" srcId="{D5B965ED-E852-4663-82E6-0303FBD20198}" destId="{E239AFBD-6E3F-4A6B-82A9-9B4C2B5B665F}" srcOrd="2" destOrd="0" presId="urn:microsoft.com/office/officeart/2005/8/layout/vList2"/>
    <dgm:cxn modelId="{C8349734-9059-4353-B1CE-CAB8CF6CA8AA}" type="presParOf" srcId="{D5B965ED-E852-4663-82E6-0303FBD20198}" destId="{C16A2782-07E3-47AE-8D1C-97FBEC6830B7}" srcOrd="3" destOrd="0" presId="urn:microsoft.com/office/officeart/2005/8/layout/vList2"/>
    <dgm:cxn modelId="{31E6A9EC-6F1E-4DB3-8829-F60B8B4571E6}" type="presParOf" srcId="{D5B965ED-E852-4663-82E6-0303FBD20198}" destId="{67ED66F4-2A15-4B08-A933-8940EE1FC4BB}" srcOrd="4" destOrd="0" presId="urn:microsoft.com/office/officeart/2005/8/layout/vList2"/>
    <dgm:cxn modelId="{F3D31C04-6F80-4D6F-9D98-FA0DF703B16D}" type="presParOf" srcId="{D5B965ED-E852-4663-82E6-0303FBD20198}" destId="{C6C078DC-E153-4089-A8A9-4A7C59137682}"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209616-CDCD-4970-AAEF-516FB1FDD139}">
      <dsp:nvSpPr>
        <dsp:cNvPr id="0" name=""/>
        <dsp:cNvSpPr/>
      </dsp:nvSpPr>
      <dsp:spPr>
        <a:xfrm>
          <a:off x="0" y="116579"/>
          <a:ext cx="6055743" cy="43173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rgbClr val="002060"/>
              </a:solidFill>
            </a:rPr>
            <a:t>Features &amp; Benefits:</a:t>
          </a:r>
        </a:p>
      </dsp:txBody>
      <dsp:txXfrm>
        <a:off x="21075" y="137654"/>
        <a:ext cx="6013593" cy="389580"/>
      </dsp:txXfrm>
    </dsp:sp>
    <dsp:sp modelId="{2D3032D9-E135-49A7-8448-C4EA939CADFD}">
      <dsp:nvSpPr>
        <dsp:cNvPr id="0" name=""/>
        <dsp:cNvSpPr/>
      </dsp:nvSpPr>
      <dsp:spPr>
        <a:xfrm>
          <a:off x="0" y="548309"/>
          <a:ext cx="6055743" cy="7265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270"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dirty="0">
              <a:solidFill>
                <a:srgbClr val="002060"/>
              </a:solidFill>
            </a:rPr>
            <a:t>Combines digital, print and video</a:t>
          </a:r>
        </a:p>
        <a:p>
          <a:pPr marL="114300" lvl="1" indent="-114300" algn="l" defTabSz="622300">
            <a:lnSpc>
              <a:spcPct val="90000"/>
            </a:lnSpc>
            <a:spcBef>
              <a:spcPct val="0"/>
            </a:spcBef>
            <a:spcAft>
              <a:spcPct val="20000"/>
            </a:spcAft>
            <a:buChar char="•"/>
          </a:pPr>
          <a:r>
            <a:rPr lang="en-US" sz="1400" kern="1200" dirty="0">
              <a:solidFill>
                <a:srgbClr val="002060"/>
              </a:solidFill>
            </a:rPr>
            <a:t>In-depth, user-level analytics in real time</a:t>
          </a:r>
        </a:p>
        <a:p>
          <a:pPr marL="114300" lvl="1" indent="-114300" algn="l" defTabSz="622300">
            <a:lnSpc>
              <a:spcPct val="90000"/>
            </a:lnSpc>
            <a:spcBef>
              <a:spcPct val="0"/>
            </a:spcBef>
            <a:spcAft>
              <a:spcPct val="20000"/>
            </a:spcAft>
            <a:buChar char="•"/>
          </a:pPr>
          <a:r>
            <a:rPr lang="en-US" sz="1400" kern="1200" dirty="0">
              <a:solidFill>
                <a:srgbClr val="002060"/>
              </a:solidFill>
            </a:rPr>
            <a:t>Custom dashboard for each campaign</a:t>
          </a:r>
        </a:p>
      </dsp:txBody>
      <dsp:txXfrm>
        <a:off x="0" y="548309"/>
        <a:ext cx="6055743" cy="726570"/>
      </dsp:txXfrm>
    </dsp:sp>
    <dsp:sp modelId="{E239AFBD-6E3F-4A6B-82A9-9B4C2B5B665F}">
      <dsp:nvSpPr>
        <dsp:cNvPr id="0" name=""/>
        <dsp:cNvSpPr/>
      </dsp:nvSpPr>
      <dsp:spPr>
        <a:xfrm>
          <a:off x="0" y="1274879"/>
          <a:ext cx="6055743" cy="43173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rgbClr val="002060"/>
              </a:solidFill>
            </a:rPr>
            <a:t>Impact:</a:t>
          </a:r>
        </a:p>
      </dsp:txBody>
      <dsp:txXfrm>
        <a:off x="21075" y="1295954"/>
        <a:ext cx="6013593" cy="389580"/>
      </dsp:txXfrm>
    </dsp:sp>
    <dsp:sp modelId="{C16A2782-07E3-47AE-8D1C-97FBEC6830B7}">
      <dsp:nvSpPr>
        <dsp:cNvPr id="0" name=""/>
        <dsp:cNvSpPr/>
      </dsp:nvSpPr>
      <dsp:spPr>
        <a:xfrm>
          <a:off x="0" y="1706609"/>
          <a:ext cx="6055743" cy="1453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270"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dirty="0">
              <a:solidFill>
                <a:srgbClr val="002060"/>
              </a:solidFill>
            </a:rPr>
            <a:t>88% Open Rate</a:t>
          </a:r>
        </a:p>
        <a:p>
          <a:pPr marL="114300" lvl="1" indent="-114300" algn="l" defTabSz="622300">
            <a:lnSpc>
              <a:spcPct val="90000"/>
            </a:lnSpc>
            <a:spcBef>
              <a:spcPct val="0"/>
            </a:spcBef>
            <a:spcAft>
              <a:spcPct val="20000"/>
            </a:spcAft>
            <a:buChar char="•"/>
          </a:pPr>
          <a:r>
            <a:rPr lang="en-US" sz="1400" kern="1200" dirty="0">
              <a:solidFill>
                <a:srgbClr val="002060"/>
              </a:solidFill>
            </a:rPr>
            <a:t>239 Engagements (3.62 average per person)</a:t>
          </a:r>
        </a:p>
        <a:p>
          <a:pPr marL="114300" lvl="1" indent="-114300" algn="l" defTabSz="622300">
            <a:lnSpc>
              <a:spcPct val="90000"/>
            </a:lnSpc>
            <a:spcBef>
              <a:spcPct val="0"/>
            </a:spcBef>
            <a:spcAft>
              <a:spcPct val="20000"/>
            </a:spcAft>
            <a:buChar char="•"/>
          </a:pPr>
          <a:r>
            <a:rPr lang="en-US" sz="1400" kern="1200" dirty="0">
              <a:solidFill>
                <a:srgbClr val="002060"/>
              </a:solidFill>
            </a:rPr>
            <a:t>3:34:42 of total play time</a:t>
          </a:r>
        </a:p>
        <a:p>
          <a:pPr marL="114300" lvl="1" indent="-114300" algn="l" defTabSz="622300">
            <a:lnSpc>
              <a:spcPct val="90000"/>
            </a:lnSpc>
            <a:spcBef>
              <a:spcPct val="0"/>
            </a:spcBef>
            <a:spcAft>
              <a:spcPct val="20000"/>
            </a:spcAft>
            <a:buChar char="•"/>
          </a:pPr>
          <a:r>
            <a:rPr lang="en-US" sz="1400" kern="1200" dirty="0">
              <a:solidFill>
                <a:srgbClr val="002060"/>
              </a:solidFill>
            </a:rPr>
            <a:t>Duration ~40 Days </a:t>
          </a:r>
        </a:p>
        <a:p>
          <a:pPr marL="114300" lvl="1" indent="-114300" algn="l" defTabSz="622300">
            <a:lnSpc>
              <a:spcPct val="90000"/>
            </a:lnSpc>
            <a:spcBef>
              <a:spcPct val="0"/>
            </a:spcBef>
            <a:spcAft>
              <a:spcPct val="20000"/>
            </a:spcAft>
            <a:buChar char="•"/>
          </a:pPr>
          <a:r>
            <a:rPr lang="en-US" sz="1400" kern="1200" dirty="0">
              <a:solidFill>
                <a:srgbClr val="002060"/>
              </a:solidFill>
            </a:rPr>
            <a:t>14 QR  scans; 23.5% engagement rate</a:t>
          </a:r>
        </a:p>
        <a:p>
          <a:pPr marL="114300" lvl="1" indent="-114300" algn="l" defTabSz="622300">
            <a:lnSpc>
              <a:spcPct val="90000"/>
            </a:lnSpc>
            <a:spcBef>
              <a:spcPct val="0"/>
            </a:spcBef>
            <a:spcAft>
              <a:spcPct val="20000"/>
            </a:spcAft>
            <a:buChar char="•"/>
          </a:pPr>
          <a:r>
            <a:rPr lang="en-US" sz="1400" kern="1200" dirty="0">
              <a:solidFill>
                <a:srgbClr val="002060"/>
              </a:solidFill>
            </a:rPr>
            <a:t>6 Accounts in active-decision phase/8 Accounts still in consideration</a:t>
          </a:r>
        </a:p>
      </dsp:txBody>
      <dsp:txXfrm>
        <a:off x="0" y="1706609"/>
        <a:ext cx="6055743" cy="1453140"/>
      </dsp:txXfrm>
    </dsp:sp>
    <dsp:sp modelId="{67ED66F4-2A15-4B08-A933-8940EE1FC4BB}">
      <dsp:nvSpPr>
        <dsp:cNvPr id="0" name=""/>
        <dsp:cNvSpPr/>
      </dsp:nvSpPr>
      <dsp:spPr>
        <a:xfrm>
          <a:off x="0" y="3159749"/>
          <a:ext cx="6055743" cy="431730"/>
        </a:xfrm>
        <a:prstGeom prst="round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solidFill>
                <a:srgbClr val="002060"/>
              </a:solidFill>
            </a:rPr>
            <a:t>Forecasted ROI (using estimates from 6 active-decision): </a:t>
          </a:r>
        </a:p>
      </dsp:txBody>
      <dsp:txXfrm>
        <a:off x="21075" y="3180824"/>
        <a:ext cx="6013593" cy="389580"/>
      </dsp:txXfrm>
    </dsp:sp>
    <dsp:sp modelId="{C6C078DC-E153-4089-A8A9-4A7C59137682}">
      <dsp:nvSpPr>
        <dsp:cNvPr id="0" name=""/>
        <dsp:cNvSpPr/>
      </dsp:nvSpPr>
      <dsp:spPr>
        <a:xfrm>
          <a:off x="0" y="3591479"/>
          <a:ext cx="6055743" cy="484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270"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en-US" sz="1400" kern="1200" dirty="0">
              <a:solidFill>
                <a:srgbClr val="002060"/>
              </a:solidFill>
            </a:rPr>
            <a:t>ROI: 4,177%</a:t>
          </a:r>
        </a:p>
        <a:p>
          <a:pPr marL="114300" lvl="1" indent="-114300" algn="l" defTabSz="622300">
            <a:lnSpc>
              <a:spcPct val="90000"/>
            </a:lnSpc>
            <a:spcBef>
              <a:spcPct val="0"/>
            </a:spcBef>
            <a:spcAft>
              <a:spcPct val="20000"/>
            </a:spcAft>
            <a:buChar char="•"/>
          </a:pPr>
          <a:r>
            <a:rPr lang="en-US" sz="1400" kern="1200" dirty="0">
              <a:solidFill>
                <a:srgbClr val="002060"/>
              </a:solidFill>
            </a:rPr>
            <a:t>Return Multiple: 42.8x</a:t>
          </a:r>
        </a:p>
      </dsp:txBody>
      <dsp:txXfrm>
        <a:off x="0" y="3591479"/>
        <a:ext cx="6055743" cy="4843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42BEC0-3893-4876-B42A-432B3E99DC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208A435-B388-4F85-BE7B-1F57ABAA3A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9F9EB45-9B7E-437E-BF31-65D9A0AE8BB4}" type="datetimeFigureOut">
              <a:rPr lang="en-US" smtClean="0"/>
              <a:t>10/22/2026</a:t>
            </a:fld>
            <a:endParaRPr lang="en-US"/>
          </a:p>
        </p:txBody>
      </p:sp>
      <p:sp>
        <p:nvSpPr>
          <p:cNvPr id="4" name="Footer Placeholder 3">
            <a:extLst>
              <a:ext uri="{FF2B5EF4-FFF2-40B4-BE49-F238E27FC236}">
                <a16:creationId xmlns:a16="http://schemas.microsoft.com/office/drawing/2014/main" id="{D28A933A-6EE1-47F2-9DAA-A4A9A0347E7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6F43A54-1F73-4606-9007-4966DF8B00B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8780A9A-B9ED-402D-B528-17527CC9C769}" type="slidenum">
              <a:rPr lang="en-US" smtClean="0"/>
              <a:t>‹#›</a:t>
            </a:fld>
            <a:endParaRPr lang="en-US"/>
          </a:p>
        </p:txBody>
      </p:sp>
    </p:spTree>
    <p:extLst>
      <p:ext uri="{BB962C8B-B14F-4D97-AF65-F5344CB8AC3E}">
        <p14:creationId xmlns:p14="http://schemas.microsoft.com/office/powerpoint/2010/main" val="9516021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9BA71-660A-45E2-A2B8-F1E4672B8CC0}"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226B46-9652-45C9-A101-80D00CF633A7}" type="slidenum">
              <a:rPr lang="en-US" smtClean="0"/>
              <a:t>‹#›</a:t>
            </a:fld>
            <a:endParaRPr lang="en-US"/>
          </a:p>
        </p:txBody>
      </p:sp>
    </p:spTree>
    <p:extLst>
      <p:ext uri="{BB962C8B-B14F-4D97-AF65-F5344CB8AC3E}">
        <p14:creationId xmlns:p14="http://schemas.microsoft.com/office/powerpoint/2010/main" val="53882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ONE-MINUTE TALK TRACK</a:t>
            </a:r>
          </a:p>
          <a:p>
            <a:endParaRPr/>
          </a:p>
          <a:p>
            <a:r>
              <a:t>At ADI, we believe the value of a product goes beyond the product itself. It's the expertise that comes with it.</a:t>
            </a:r>
          </a:p>
          <a:p>
            <a:endParaRPr/>
          </a:p>
          <a:p>
            <a:r>
              <a:t>So this year, our goal was to show customers that value by putting our team's knowledge to work for them.</a:t>
            </a:r>
          </a:p>
          <a:p>
            <a:endParaRPr/>
          </a:p>
          <a:p>
            <a:r>
              <a:t>We built a multi-step campaign. First, long-form product training videos on YouTube, led by our National Sales Manager, Duane Houvener. Second, we turned those into quick 60-second tips on LinkedIn. Third, we packaged the videos into digital training toolkits and sent them to our customers so they could train their own sales and service teams. And our Ask the Expert series sits down with our team to share what they know about where the industry is going.</a:t>
            </a:r>
          </a:p>
          <a:p>
            <a:endParaRPr/>
          </a:p>
          <a:p>
            <a:r>
              <a:t>When a laundry buys from ADI, they don't just get a great product. They get the training and expertise to sell it with confidence.</a:t>
            </a:r>
          </a:p>
          <a:p>
            <a:endParaRPr/>
          </a:p>
          <a:p>
            <a:r>
              <a:t>And we're just getting started. More videos are on the way. Thank you!</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109980" y="1077984"/>
            <a:ext cx="9966960" cy="2519983"/>
          </a:xfrm>
        </p:spPr>
        <p:txBody>
          <a:bodyPr anchor="b">
            <a:normAutofit/>
          </a:bodyPr>
          <a:lstStyle>
            <a:lvl1pPr algn="ctr">
              <a:lnSpc>
                <a:spcPct val="85000"/>
              </a:lnSpc>
              <a:defRPr kumimoji="0" lang="en-US" sz="7200" b="1" i="0" u="none" strike="noStrike" kern="1200" cap="none" spc="0" normalizeH="0" baseline="0" dirty="0">
                <a:ln w="0"/>
                <a:solidFill>
                  <a:schemeClr val="tx1"/>
                </a:solidFill>
                <a:effectLst>
                  <a:outerShdw blurRad="38100" dist="19050" dir="2700000" algn="tl" rotWithShape="0">
                    <a:schemeClr val="dk1">
                      <a:alpha val="40000"/>
                    </a:schemeClr>
                  </a:outerShdw>
                </a:effectLst>
                <a:uLnTx/>
                <a:uFillTx/>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tx2"/>
                </a:solidFill>
                <a:latin typeface="Gill Sans MT" panose="020B0502020104020203" pitchFamily="34" charset="0"/>
                <a:cs typeface="Dubai" panose="020B0503030403030204" pitchFamily="34" charset="-78"/>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i="0">
                <a:solidFill>
                  <a:schemeClr val="tx1"/>
                </a:solidFill>
                <a:latin typeface="Gill Sans MT" panose="020B0502020104020203" pitchFamily="34" charset="0"/>
              </a:defRPr>
            </a:lvl1pPr>
          </a:lstStyle>
          <a:p>
            <a:fld id="{89E7561E-234D-4B3F-BD06-6CCA0D2584EA}" type="datetimeFigureOut">
              <a:rPr lang="en-US" smtClean="0"/>
              <a:pPr/>
              <a:t>10/22/2026</a:t>
            </a:fld>
            <a:endParaRPr lang="en-US" dirty="0"/>
          </a:p>
        </p:txBody>
      </p:sp>
      <p:cxnSp>
        <p:nvCxnSpPr>
          <p:cNvPr id="8" name="Straight Connector 7"/>
          <p:cNvCxnSpPr/>
          <p:nvPr/>
        </p:nvCxnSpPr>
        <p:spPr>
          <a:xfrm>
            <a:off x="1978660" y="3733800"/>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6C6E792-E341-4500-9C80-B29D704716F9}"/>
              </a:ext>
            </a:extLst>
          </p:cNvPr>
          <p:cNvSpPr txBox="1"/>
          <p:nvPr userDrawn="1"/>
        </p:nvSpPr>
        <p:spPr>
          <a:xfrm>
            <a:off x="2743976" y="6220390"/>
            <a:ext cx="7331985"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i="0" dirty="0">
                <a:latin typeface="Gill Sans MT" panose="020B0502020104020203" pitchFamily="34" charset="0"/>
              </a:rPr>
              <a:t>TRSA • 1800 DIAGONAL ROAD, SUITE 200, ALEXANDRIA, VA 22314 • 877-770-9274 • TRSA.ORG</a:t>
            </a:r>
          </a:p>
        </p:txBody>
      </p:sp>
      <p:pic>
        <p:nvPicPr>
          <p:cNvPr id="9" name="Picture 8">
            <a:extLst>
              <a:ext uri="{FF2B5EF4-FFF2-40B4-BE49-F238E27FC236}">
                <a16:creationId xmlns:a16="http://schemas.microsoft.com/office/drawing/2014/main" id="{D44250EA-43A9-4ECF-BC11-59D2235E96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74560" y="5881601"/>
            <a:ext cx="1467196" cy="733598"/>
          </a:xfrm>
          <a:prstGeom prst="rect">
            <a:avLst/>
          </a:prstGeom>
        </p:spPr>
      </p:pic>
    </p:spTree>
    <p:extLst>
      <p:ext uri="{BB962C8B-B14F-4D97-AF65-F5344CB8AC3E}">
        <p14:creationId xmlns:p14="http://schemas.microsoft.com/office/powerpoint/2010/main" val="357045116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cap="none" spc="0">
                <a:ln w="0"/>
                <a:solidFill>
                  <a:schemeClr val="tx1"/>
                </a:solidFill>
                <a:effectLst>
                  <a:outerShdw blurRad="38100" dist="19050" dir="2700000" algn="tl" rotWithShape="0">
                    <a:schemeClr val="dk1">
                      <a:alpha val="40000"/>
                    </a:schemeClr>
                  </a:outerShdw>
                </a:effectLst>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buClr>
                <a:schemeClr val="accent1"/>
              </a:buClr>
              <a:defRPr>
                <a:solidFill>
                  <a:schemeClr val="tx2"/>
                </a:solidFill>
                <a:latin typeface="Gill Sans MT" panose="020B0502020104020203" pitchFamily="34" charset="0"/>
              </a:defRPr>
            </a:lvl1pPr>
            <a:lvl2pPr>
              <a:buClr>
                <a:schemeClr val="accent1"/>
              </a:buClr>
              <a:defRPr>
                <a:solidFill>
                  <a:schemeClr val="tx2"/>
                </a:solidFill>
                <a:latin typeface="Gill Sans MT" panose="020B0502020104020203" pitchFamily="34" charset="0"/>
              </a:defRPr>
            </a:lvl2pPr>
            <a:lvl3pPr>
              <a:buClr>
                <a:schemeClr val="accent1"/>
              </a:buClr>
              <a:defRPr>
                <a:solidFill>
                  <a:schemeClr val="tx2"/>
                </a:solidFill>
                <a:latin typeface="Gill Sans MT" panose="020B0502020104020203" pitchFamily="34" charset="0"/>
              </a:defRPr>
            </a:lvl3pPr>
            <a:lvl4pPr>
              <a:buClr>
                <a:schemeClr val="accent1"/>
              </a:buClr>
              <a:defRPr>
                <a:solidFill>
                  <a:schemeClr val="tx2"/>
                </a:solidFill>
                <a:latin typeface="Gill Sans MT" panose="020B0502020104020203" pitchFamily="34" charset="0"/>
              </a:defRPr>
            </a:lvl4pPr>
            <a:lvl5pPr>
              <a:buClr>
                <a:schemeClr val="accent1"/>
              </a:buClr>
              <a:defRPr>
                <a:solidFill>
                  <a:schemeClr val="tx2"/>
                </a:solidFill>
                <a:latin typeface="Gill Sans MT" panose="020B05020201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1"/>
                </a:solidFill>
                <a:latin typeface="Gill Sans MT" panose="020B0502020104020203" pitchFamily="34" charset="0"/>
              </a:defRPr>
            </a:lvl1pPr>
          </a:lstStyle>
          <a:p>
            <a:fld id="{89E7561E-234D-4B3F-BD06-6CCA0D2584EA}" type="datetimeFigureOut">
              <a:rPr lang="en-US" smtClean="0"/>
              <a:pPr/>
              <a:t>10/22/2026</a:t>
            </a:fld>
            <a:endParaRPr lang="en-US" dirty="0"/>
          </a:p>
        </p:txBody>
      </p:sp>
    </p:spTree>
    <p:extLst>
      <p:ext uri="{BB962C8B-B14F-4D97-AF65-F5344CB8AC3E}">
        <p14:creationId xmlns:p14="http://schemas.microsoft.com/office/powerpoint/2010/main" val="3204437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960217"/>
            <a:ext cx="9966960" cy="2926080"/>
          </a:xfrm>
        </p:spPr>
        <p:txBody>
          <a:bodyPr anchor="b">
            <a:noAutofit/>
          </a:bodyPr>
          <a:lstStyle>
            <a:lvl1pPr marL="0" algn="ctr" defTabSz="914400" rtl="0" eaLnBrk="1" latinLnBrk="0" hangingPunct="1">
              <a:lnSpc>
                <a:spcPct val="85000"/>
              </a:lnSpc>
              <a:spcBef>
                <a:spcPct val="0"/>
              </a:spcBef>
              <a:buNone/>
              <a:defRPr kumimoji="0" lang="en-US" sz="7200" b="1" i="0" u="none" strike="noStrike" kern="1200" cap="none" spc="0" normalizeH="0" baseline="0" dirty="0">
                <a:ln w="0"/>
                <a:solidFill>
                  <a:schemeClr val="tx1"/>
                </a:solidFill>
                <a:effectLst>
                  <a:outerShdw blurRad="38100" dist="19050" dir="2700000" algn="tl" rotWithShape="0">
                    <a:schemeClr val="dk1">
                      <a:alpha val="40000"/>
                    </a:schemeClr>
                  </a:outerShdw>
                </a:effectLst>
                <a:uLnTx/>
                <a:uFillTx/>
                <a:latin typeface="Corbel" pitchFamily="34" charset="0"/>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2"/>
                </a:solidFill>
                <a:latin typeface="Gill Sans MT" panose="020B0502020104020203"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1"/>
                </a:solidFill>
                <a:latin typeface="Gill Sans MT" panose="020B0502020104020203" pitchFamily="34" charset="0"/>
              </a:defRPr>
            </a:lvl1pPr>
          </a:lstStyle>
          <a:p>
            <a:fld id="{89E7561E-234D-4B3F-BD06-6CCA0D2584EA}" type="datetimeFigureOut">
              <a:rPr lang="en-US" smtClean="0"/>
              <a:pPr/>
              <a:t>10/22/2026</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005355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b="1" cap="none" spc="0">
                <a:ln w="0"/>
                <a:solidFill>
                  <a:schemeClr val="tx1"/>
                </a:solidFill>
                <a:effectLst>
                  <a:outerShdw blurRad="38100" dist="19050" dir="2700000" algn="tl" rotWithShape="0">
                    <a:schemeClr val="dk1">
                      <a:alpha val="40000"/>
                    </a:schemeClr>
                  </a:outerShdw>
                </a:effectLst>
              </a:defRPr>
            </a:lvl1pPr>
          </a:lstStyle>
          <a:p>
            <a:r>
              <a:rPr lang="en-US"/>
              <a:t>Click to edit Master title style</a:t>
            </a:r>
            <a:endParaRPr lang="en-US" dirty="0"/>
          </a:p>
        </p:txBody>
      </p:sp>
      <p:sp>
        <p:nvSpPr>
          <p:cNvPr id="3" name="Content Placeholder 2"/>
          <p:cNvSpPr>
            <a:spLocks noGrp="1"/>
          </p:cNvSpPr>
          <p:nvPr>
            <p:ph sz="half" idx="1"/>
          </p:nvPr>
        </p:nvSpPr>
        <p:spPr>
          <a:xfrm>
            <a:off x="1143000" y="2057400"/>
            <a:ext cx="4754880" cy="3811386"/>
          </a:xfrm>
        </p:spPr>
        <p:txBody>
          <a:bodyPr/>
          <a:lstStyle>
            <a:lvl1pPr>
              <a:buClr>
                <a:schemeClr val="accent1"/>
              </a:buClr>
              <a:defRPr sz="2200">
                <a:solidFill>
                  <a:schemeClr val="tx2"/>
                </a:solidFill>
                <a:latin typeface="Gill Sans MT" panose="020B0502020104020203" pitchFamily="34" charset="0"/>
              </a:defRPr>
            </a:lvl1pPr>
            <a:lvl2pPr>
              <a:buClr>
                <a:schemeClr val="accent1"/>
              </a:buClr>
              <a:defRPr sz="2000">
                <a:solidFill>
                  <a:schemeClr val="tx2"/>
                </a:solidFill>
                <a:latin typeface="Gill Sans MT" panose="020B0502020104020203" pitchFamily="34" charset="0"/>
              </a:defRPr>
            </a:lvl2pPr>
            <a:lvl3pPr>
              <a:buClr>
                <a:schemeClr val="accent1"/>
              </a:buClr>
              <a:defRPr sz="1800">
                <a:solidFill>
                  <a:schemeClr val="tx2"/>
                </a:solidFill>
                <a:latin typeface="Gill Sans MT" panose="020B0502020104020203" pitchFamily="34" charset="0"/>
              </a:defRPr>
            </a:lvl3pPr>
            <a:lvl4pPr>
              <a:buClr>
                <a:schemeClr val="accent1"/>
              </a:buClr>
              <a:defRPr sz="1600">
                <a:solidFill>
                  <a:schemeClr val="tx2"/>
                </a:solidFill>
                <a:latin typeface="Gill Sans MT" panose="020B0502020104020203" pitchFamily="34" charset="0"/>
              </a:defRPr>
            </a:lvl4pPr>
            <a:lvl5pPr>
              <a:buClr>
                <a:schemeClr val="accent1"/>
              </a:buClr>
              <a:defRPr sz="1600">
                <a:solidFill>
                  <a:schemeClr val="tx2"/>
                </a:solidFill>
                <a:latin typeface="Gill Sans MT" panose="020B0502020104020203"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3811385"/>
          </a:xfrm>
        </p:spPr>
        <p:txBody>
          <a:bodyPr/>
          <a:lstStyle>
            <a:lvl1pPr>
              <a:buClr>
                <a:schemeClr val="accent1"/>
              </a:buClr>
              <a:defRPr sz="2200">
                <a:solidFill>
                  <a:schemeClr val="tx2"/>
                </a:solidFill>
                <a:latin typeface="Gill Sans MT" panose="020B0502020104020203" pitchFamily="34" charset="0"/>
              </a:defRPr>
            </a:lvl1pPr>
            <a:lvl2pPr>
              <a:buClr>
                <a:schemeClr val="accent1"/>
              </a:buClr>
              <a:defRPr sz="2000">
                <a:solidFill>
                  <a:schemeClr val="tx2"/>
                </a:solidFill>
                <a:latin typeface="Gill Sans MT" panose="020B0502020104020203" pitchFamily="34" charset="0"/>
              </a:defRPr>
            </a:lvl2pPr>
            <a:lvl3pPr>
              <a:buClr>
                <a:schemeClr val="accent1"/>
              </a:buClr>
              <a:defRPr sz="1800">
                <a:solidFill>
                  <a:schemeClr val="tx2"/>
                </a:solidFill>
                <a:latin typeface="Gill Sans MT" panose="020B0502020104020203" pitchFamily="34" charset="0"/>
              </a:defRPr>
            </a:lvl3pPr>
            <a:lvl4pPr>
              <a:buClr>
                <a:schemeClr val="accent1"/>
              </a:buClr>
              <a:defRPr sz="1600">
                <a:solidFill>
                  <a:schemeClr val="tx2"/>
                </a:solidFill>
                <a:latin typeface="Gill Sans MT" panose="020B0502020104020203" pitchFamily="34" charset="0"/>
              </a:defRPr>
            </a:lvl4pPr>
            <a:lvl5pPr>
              <a:buClr>
                <a:schemeClr val="accent1"/>
              </a:buClr>
              <a:defRPr sz="1600">
                <a:solidFill>
                  <a:schemeClr val="tx2"/>
                </a:solidFill>
                <a:latin typeface="Gill Sans MT" panose="020B0502020104020203"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solidFill>
                  <a:schemeClr val="tx1"/>
                </a:solidFill>
                <a:latin typeface="Gill Sans MT" panose="020B0502020104020203" pitchFamily="34" charset="0"/>
              </a:defRPr>
            </a:lvl1pPr>
          </a:lstStyle>
          <a:p>
            <a:fld id="{89E7561E-234D-4B3F-BD06-6CCA0D2584EA}" type="datetimeFigureOut">
              <a:rPr lang="en-US" smtClean="0"/>
              <a:pPr/>
              <a:t>10/22/2026</a:t>
            </a:fld>
            <a:endParaRPr lang="en-US" dirty="0"/>
          </a:p>
        </p:txBody>
      </p:sp>
    </p:spTree>
    <p:extLst>
      <p:ext uri="{BB962C8B-B14F-4D97-AF65-F5344CB8AC3E}">
        <p14:creationId xmlns:p14="http://schemas.microsoft.com/office/powerpoint/2010/main" val="105404758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b="1" cap="none" spc="0">
                <a:ln w="0"/>
                <a:solidFill>
                  <a:schemeClr val="tx1"/>
                </a:solidFill>
                <a:effectLst>
                  <a:outerShdw blurRad="38100" dist="19050" dir="2700000" algn="tl" rotWithShape="0">
                    <a:schemeClr val="dk1">
                      <a:alpha val="40000"/>
                    </a:schemeClr>
                  </a:outerShdw>
                </a:effectLst>
              </a:defRPr>
            </a:lvl1p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17811"/>
          </a:xfrm>
        </p:spPr>
        <p:txBody>
          <a:bodyPr anchor="ctr"/>
          <a:lstStyle>
            <a:lvl1pPr marL="0" indent="0">
              <a:spcBef>
                <a:spcPts val="0"/>
              </a:spcBef>
              <a:buNone/>
              <a:defRPr sz="2400" b="1">
                <a:solidFill>
                  <a:schemeClr val="tx2"/>
                </a:solidFill>
                <a:latin typeface="Gill Sans MT" panose="020B05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155616"/>
          </a:xfrm>
        </p:spPr>
        <p:txBody>
          <a:bodyPr/>
          <a:lstStyle>
            <a:lvl1pPr>
              <a:defRPr sz="2200">
                <a:solidFill>
                  <a:schemeClr val="tx2"/>
                </a:solidFill>
                <a:latin typeface="Gill Sans MT" panose="020B0502020104020203" pitchFamily="34" charset="0"/>
              </a:defRPr>
            </a:lvl1pPr>
            <a:lvl2pPr>
              <a:defRPr sz="2000">
                <a:solidFill>
                  <a:schemeClr val="tx2"/>
                </a:solidFill>
                <a:latin typeface="Gill Sans MT" panose="020B0502020104020203" pitchFamily="34" charset="0"/>
              </a:defRPr>
            </a:lvl2pPr>
            <a:lvl3pPr>
              <a:defRPr sz="1800">
                <a:solidFill>
                  <a:schemeClr val="tx2"/>
                </a:solidFill>
                <a:latin typeface="Gill Sans MT" panose="020B0502020104020203" pitchFamily="34" charset="0"/>
              </a:defRPr>
            </a:lvl3pPr>
            <a:lvl4pPr>
              <a:defRPr sz="1600">
                <a:solidFill>
                  <a:schemeClr val="tx2"/>
                </a:solidFill>
                <a:latin typeface="Gill Sans MT" panose="020B0502020104020203" pitchFamily="34" charset="0"/>
              </a:defRPr>
            </a:lvl4pPr>
            <a:lvl5pPr>
              <a:defRPr sz="1600">
                <a:solidFill>
                  <a:schemeClr val="tx2"/>
                </a:solidFill>
                <a:latin typeface="Gill Sans MT" panose="020B0502020104020203"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17811"/>
          </a:xfrm>
        </p:spPr>
        <p:txBody>
          <a:bodyPr anchor="ctr"/>
          <a:lstStyle>
            <a:lvl1pPr marL="0" indent="0">
              <a:spcBef>
                <a:spcPts val="0"/>
              </a:spcBef>
              <a:buNone/>
              <a:defRPr sz="2400" b="1">
                <a:solidFill>
                  <a:schemeClr val="tx2"/>
                </a:solidFill>
                <a:latin typeface="Gill Sans MT" panose="020B05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3"/>
            <a:ext cx="4754880" cy="3157776"/>
          </a:xfrm>
        </p:spPr>
        <p:txBody>
          <a:bodyPr/>
          <a:lstStyle>
            <a:lvl1pPr>
              <a:defRPr sz="2200">
                <a:solidFill>
                  <a:schemeClr val="tx2"/>
                </a:solidFill>
                <a:latin typeface="Gill Sans MT" panose="020B0502020104020203" pitchFamily="34" charset="0"/>
              </a:defRPr>
            </a:lvl1pPr>
            <a:lvl2pPr>
              <a:defRPr sz="2000">
                <a:solidFill>
                  <a:schemeClr val="tx2"/>
                </a:solidFill>
                <a:latin typeface="Gill Sans MT" panose="020B0502020104020203" pitchFamily="34" charset="0"/>
              </a:defRPr>
            </a:lvl2pPr>
            <a:lvl3pPr>
              <a:defRPr sz="1800">
                <a:solidFill>
                  <a:schemeClr val="tx2"/>
                </a:solidFill>
                <a:latin typeface="Gill Sans MT" panose="020B0502020104020203" pitchFamily="34" charset="0"/>
              </a:defRPr>
            </a:lvl3pPr>
            <a:lvl4pPr>
              <a:defRPr sz="1600">
                <a:solidFill>
                  <a:schemeClr val="tx2"/>
                </a:solidFill>
                <a:latin typeface="Gill Sans MT" panose="020B0502020104020203" pitchFamily="34" charset="0"/>
              </a:defRPr>
            </a:lvl4pPr>
            <a:lvl5pPr>
              <a:defRPr sz="1600">
                <a:solidFill>
                  <a:schemeClr val="tx2"/>
                </a:solidFill>
                <a:latin typeface="Gill Sans MT" panose="020B0502020104020203"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solidFill>
                  <a:schemeClr val="tx1"/>
                </a:solidFill>
                <a:latin typeface="Gill Sans MT" panose="020B0502020104020203" pitchFamily="34" charset="0"/>
              </a:defRPr>
            </a:lvl1pPr>
          </a:lstStyle>
          <a:p>
            <a:fld id="{89E7561E-234D-4B3F-BD06-6CCA0D2584EA}" type="datetimeFigureOut">
              <a:rPr lang="en-US" smtClean="0"/>
              <a:pPr/>
              <a:t>10/22/2026</a:t>
            </a:fld>
            <a:endParaRPr lang="en-US" dirty="0"/>
          </a:p>
        </p:txBody>
      </p:sp>
    </p:spTree>
    <p:extLst>
      <p:ext uri="{BB962C8B-B14F-4D97-AF65-F5344CB8AC3E}">
        <p14:creationId xmlns:p14="http://schemas.microsoft.com/office/powerpoint/2010/main" val="271715994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E7561E-234D-4B3F-BD06-6CCA0D2584EA}" type="datetimeFigureOut">
              <a:rPr lang="en-US" smtClean="0"/>
              <a:t>10/22/2026</a:t>
            </a:fld>
            <a:endParaRPr lang="en-US"/>
          </a:p>
        </p:txBody>
      </p:sp>
    </p:spTree>
    <p:extLst>
      <p:ext uri="{BB962C8B-B14F-4D97-AF65-F5344CB8AC3E}">
        <p14:creationId xmlns:p14="http://schemas.microsoft.com/office/powerpoint/2010/main" val="3579476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E7561E-234D-4B3F-BD06-6CCA0D2584EA}" type="datetimeFigureOut">
              <a:rPr lang="en-US" smtClean="0"/>
              <a:t>10/22/2026</a:t>
            </a:fld>
            <a:endParaRPr lang="en-US"/>
          </a:p>
        </p:txBody>
      </p:sp>
    </p:spTree>
    <p:extLst>
      <p:ext uri="{BB962C8B-B14F-4D97-AF65-F5344CB8AC3E}">
        <p14:creationId xmlns:p14="http://schemas.microsoft.com/office/powerpoint/2010/main" val="2903416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1"/>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E7561E-234D-4B3F-BD06-6CCA0D2584EA}" type="datetimeFigureOut">
              <a:rPr lang="en-US" smtClean="0"/>
              <a:t>10/22/2026</a:t>
            </a:fld>
            <a:endParaRPr lang="en-US"/>
          </a:p>
        </p:txBody>
      </p:sp>
    </p:spTree>
    <p:extLst>
      <p:ext uri="{BB962C8B-B14F-4D97-AF65-F5344CB8AC3E}">
        <p14:creationId xmlns:p14="http://schemas.microsoft.com/office/powerpoint/2010/main" val="285471823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69847"/>
            <a:ext cx="3931920" cy="1764793"/>
          </a:xfrm>
        </p:spPr>
        <p:txBody>
          <a:bodyPr anchor="b">
            <a:noAutofit/>
          </a:bodyPr>
          <a:lstStyle>
            <a:lvl1pPr>
              <a:lnSpc>
                <a:spcPct val="90000"/>
              </a:lnSpc>
              <a:defRPr sz="40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39"/>
            <a:ext cx="3931920" cy="3035807"/>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E7561E-234D-4B3F-BD06-6CCA0D2584EA}" type="datetimeFigureOut">
              <a:rPr lang="en-US" smtClean="0"/>
              <a:t>10/22/2026</a:t>
            </a:fld>
            <a:endParaRPr lang="en-US"/>
          </a:p>
        </p:txBody>
      </p:sp>
    </p:spTree>
    <p:extLst>
      <p:ext uri="{BB962C8B-B14F-4D97-AF65-F5344CB8AC3E}">
        <p14:creationId xmlns:p14="http://schemas.microsoft.com/office/powerpoint/2010/main" val="2305758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E7561E-234D-4B3F-BD06-6CCA0D2584EA}" type="datetimeFigureOut">
              <a:rPr lang="en-US" smtClean="0"/>
              <a:t>10/22/2026</a:t>
            </a:fld>
            <a:endParaRPr lang="en-US"/>
          </a:p>
        </p:txBody>
      </p:sp>
    </p:spTree>
    <p:extLst>
      <p:ext uri="{BB962C8B-B14F-4D97-AF65-F5344CB8AC3E}">
        <p14:creationId xmlns:p14="http://schemas.microsoft.com/office/powerpoint/2010/main" val="42741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10678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10678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E7561E-234D-4B3F-BD06-6CCA0D2584EA}" type="datetimeFigureOut">
              <a:rPr lang="en-US" smtClean="0"/>
              <a:t>10/22/2026</a:t>
            </a:fld>
            <a:endParaRPr lang="en-US"/>
          </a:p>
        </p:txBody>
      </p:sp>
    </p:spTree>
    <p:extLst>
      <p:ext uri="{BB962C8B-B14F-4D97-AF65-F5344CB8AC3E}">
        <p14:creationId xmlns:p14="http://schemas.microsoft.com/office/powerpoint/2010/main" val="3941829545"/>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2"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063" indent="0" algn="ctr">
              <a:buNone/>
              <a:defRPr sz="2400"/>
            </a:lvl2pPr>
            <a:lvl3pPr marL="914126" indent="0" algn="ctr">
              <a:buNone/>
              <a:defRPr sz="2400"/>
            </a:lvl3pPr>
            <a:lvl4pPr marL="1371189" indent="0" algn="ctr">
              <a:buNone/>
              <a:defRPr sz="2000"/>
            </a:lvl4pPr>
            <a:lvl5pPr marL="1828251" indent="0" algn="ctr">
              <a:buNone/>
              <a:defRPr sz="2000"/>
            </a:lvl5pPr>
            <a:lvl6pPr marL="2285314" indent="0" algn="ctr">
              <a:buNone/>
              <a:defRPr sz="2000"/>
            </a:lvl6pPr>
            <a:lvl7pPr marL="2742377" indent="0" algn="ctr">
              <a:buNone/>
              <a:defRPr sz="2000"/>
            </a:lvl7pPr>
            <a:lvl8pPr marL="3199440" indent="0" algn="ctr">
              <a:buNone/>
              <a:defRPr sz="2000"/>
            </a:lvl8pPr>
            <a:lvl9pPr marL="3656503"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9BE93DF-94FC-4772-BC05-0B4BAB69B41D}" type="datetimeFigureOut">
              <a:rPr lang="en-US" smtClean="0"/>
              <a:t>10/22/2026</a:t>
            </a:fld>
            <a:endParaRPr lang="en-US" dirty="0"/>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Footer Placeholder 4"/>
          <p:cNvSpPr txBox="1">
            <a:spLocks/>
          </p:cNvSpPr>
          <p:nvPr userDrawn="1"/>
        </p:nvSpPr>
        <p:spPr>
          <a:xfrm>
            <a:off x="1599028" y="6416676"/>
            <a:ext cx="975614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cap="all" baseline="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0"/>
              </a:spcAft>
            </a:pPr>
            <a:r>
              <a:rPr lang="en-US" sz="800" dirty="0" err="1">
                <a:solidFill>
                  <a:schemeClr val="bg1"/>
                </a:solidFill>
                <a:latin typeface="Arial" pitchFamily="34" charset="0"/>
                <a:cs typeface="Arial" pitchFamily="34" charset="0"/>
              </a:rPr>
              <a:t>tRSA</a:t>
            </a:r>
            <a:r>
              <a:rPr lang="en-US" sz="800" dirty="0">
                <a:solidFill>
                  <a:schemeClr val="bg1"/>
                </a:solidFill>
                <a:latin typeface="Arial" pitchFamily="34" charset="0"/>
                <a:cs typeface="Arial" pitchFamily="34" charset="0"/>
              </a:rPr>
              <a:t> - 1800</a:t>
            </a:r>
            <a:r>
              <a:rPr lang="en-US" sz="800" baseline="0" dirty="0">
                <a:solidFill>
                  <a:schemeClr val="bg1"/>
                </a:solidFill>
                <a:latin typeface="Arial" pitchFamily="34" charset="0"/>
                <a:cs typeface="Arial" pitchFamily="34" charset="0"/>
              </a:rPr>
              <a:t> Diagonal Road, Suite 200, Alexandria, VA 22314 – 877.770.9274 - TRSA.ORG</a:t>
            </a:r>
            <a:endParaRPr lang="en-US" sz="800" dirty="0">
              <a:solidFill>
                <a:schemeClr val="bg1"/>
              </a:solidFill>
              <a:latin typeface="Arial" pitchFamily="34" charset="0"/>
              <a:cs typeface="Arial" pitchFamily="34" charset="0"/>
            </a:endParaRPr>
          </a:p>
        </p:txBody>
      </p:sp>
      <p:sp>
        <p:nvSpPr>
          <p:cNvPr id="12" name="Footer Placeholder 4"/>
          <p:cNvSpPr txBox="1">
            <a:spLocks/>
          </p:cNvSpPr>
          <p:nvPr userDrawn="1"/>
        </p:nvSpPr>
        <p:spPr>
          <a:xfrm>
            <a:off x="1446589" y="76200"/>
            <a:ext cx="975614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cap="all" baseline="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0"/>
              </a:spcAft>
            </a:pPr>
            <a:endParaRPr lang="en-US" sz="800" dirty="0">
              <a:latin typeface="Arial" pitchFamily="34" charset="0"/>
              <a:cs typeface="Arial" pitchFamily="34" charset="0"/>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21222" y="5410201"/>
            <a:ext cx="1761165" cy="880353"/>
          </a:xfrm>
          <a:prstGeom prst="rect">
            <a:avLst/>
          </a:prstGeom>
        </p:spPr>
      </p:pic>
    </p:spTree>
    <p:extLst>
      <p:ext uri="{BB962C8B-B14F-4D97-AF65-F5344CB8AC3E}">
        <p14:creationId xmlns:p14="http://schemas.microsoft.com/office/powerpoint/2010/main" val="3083781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BE93DF-94FC-4772-BC05-0B4BAB69B41D}" type="datetimeFigureOut">
              <a:rPr lang="en-US" smtClean="0"/>
              <a:t>10/22/2026</a:t>
            </a:fld>
            <a:endParaRPr lang="en-US" dirty="0"/>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dirty="0"/>
          </a:p>
        </p:txBody>
      </p:sp>
    </p:spTree>
    <p:extLst>
      <p:ext uri="{BB962C8B-B14F-4D97-AF65-F5344CB8AC3E}">
        <p14:creationId xmlns:p14="http://schemas.microsoft.com/office/powerpoint/2010/main" val="1819976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6"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6"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063" indent="0">
              <a:buNone/>
              <a:defRPr sz="1800">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BE93DF-94FC-4772-BC05-0B4BAB69B41D}" type="datetimeFigureOut">
              <a:rPr lang="en-US" smtClean="0"/>
              <a:t>10/22/2026</a:t>
            </a:fld>
            <a:endParaRPr lang="en-US" dirty="0"/>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Footer Placeholder 4"/>
          <p:cNvSpPr txBox="1">
            <a:spLocks/>
          </p:cNvSpPr>
          <p:nvPr userDrawn="1"/>
        </p:nvSpPr>
        <p:spPr>
          <a:xfrm>
            <a:off x="1599028" y="6416676"/>
            <a:ext cx="975614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cap="all" baseline="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0"/>
              </a:spcAft>
            </a:pPr>
            <a:r>
              <a:rPr lang="en-US" sz="800" dirty="0" err="1">
                <a:solidFill>
                  <a:schemeClr val="bg1"/>
                </a:solidFill>
                <a:latin typeface="Arial" pitchFamily="34" charset="0"/>
                <a:cs typeface="Arial" pitchFamily="34" charset="0"/>
              </a:rPr>
              <a:t>tRSA</a:t>
            </a:r>
            <a:r>
              <a:rPr lang="en-US" sz="800" dirty="0">
                <a:solidFill>
                  <a:schemeClr val="bg1"/>
                </a:solidFill>
                <a:latin typeface="Arial" pitchFamily="34" charset="0"/>
                <a:cs typeface="Arial" pitchFamily="34" charset="0"/>
              </a:rPr>
              <a:t> - 1800</a:t>
            </a:r>
            <a:r>
              <a:rPr lang="en-US" sz="800" baseline="0" dirty="0">
                <a:solidFill>
                  <a:schemeClr val="bg1"/>
                </a:solidFill>
                <a:latin typeface="Arial" pitchFamily="34" charset="0"/>
                <a:cs typeface="Arial" pitchFamily="34" charset="0"/>
              </a:rPr>
              <a:t> Diagonal Road, Suite 200, Alexandria, VA 22314 – 877.770.9274 - TRSA.ORG</a:t>
            </a:r>
            <a:endParaRPr lang="en-US" sz="800" dirty="0">
              <a:solidFill>
                <a:schemeClr val="bg1"/>
              </a:solidFill>
              <a:latin typeface="Arial" pitchFamily="34" charset="0"/>
              <a:cs typeface="Arial" pitchFamily="34" charset="0"/>
            </a:endParaRPr>
          </a:p>
        </p:txBody>
      </p:sp>
      <p:sp>
        <p:nvSpPr>
          <p:cNvPr id="11" name="Footer Placeholder 4"/>
          <p:cNvSpPr txBox="1">
            <a:spLocks/>
          </p:cNvSpPr>
          <p:nvPr userDrawn="1"/>
        </p:nvSpPr>
        <p:spPr>
          <a:xfrm>
            <a:off x="1446589" y="76200"/>
            <a:ext cx="975614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cap="all" baseline="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0"/>
              </a:spcAft>
            </a:pPr>
            <a:endParaRPr lang="en-US" sz="800" dirty="0">
              <a:solidFill>
                <a:schemeClr val="bg1"/>
              </a:solidFill>
              <a:latin typeface="Arial" pitchFamily="34" charset="0"/>
              <a:cs typeface="Arial" pitchFamily="34" charset="0"/>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011" y="5604753"/>
            <a:ext cx="1371957" cy="685800"/>
          </a:xfrm>
          <a:prstGeom prst="rect">
            <a:avLst/>
          </a:prstGeom>
        </p:spPr>
      </p:pic>
    </p:spTree>
    <p:extLst>
      <p:ext uri="{BB962C8B-B14F-4D97-AF65-F5344CB8AC3E}">
        <p14:creationId xmlns:p14="http://schemas.microsoft.com/office/powerpoint/2010/main" val="300702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5"/>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6"/>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BE93DF-94FC-4772-BC05-0B4BAB69B41D}" type="datetimeFigureOut">
              <a:rPr lang="en-US" smtClean="0"/>
              <a:t>10/22/2026</a:t>
            </a:fld>
            <a:endParaRPr lang="en-US" dirty="0"/>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dirty="0"/>
          </a:p>
        </p:txBody>
      </p:sp>
    </p:spTree>
    <p:extLst>
      <p:ext uri="{BB962C8B-B14F-4D97-AF65-F5344CB8AC3E}">
        <p14:creationId xmlns:p14="http://schemas.microsoft.com/office/powerpoint/2010/main" val="2118165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5"/>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063" indent="0">
              <a:buNone/>
              <a:defRPr sz="2000" b="1"/>
            </a:lvl2pPr>
            <a:lvl3pPr marL="914126" indent="0">
              <a:buNone/>
              <a:defRPr sz="1800"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063" indent="0">
              <a:buNone/>
              <a:defRPr sz="2000" b="1"/>
            </a:lvl2pPr>
            <a:lvl3pPr marL="914126" indent="0">
              <a:buNone/>
              <a:defRPr sz="1800"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BE93DF-94FC-4772-BC05-0B4BAB69B41D}" type="datetimeFigureOut">
              <a:rPr lang="en-US" smtClean="0"/>
              <a:t>10/22/2026</a:t>
            </a:fld>
            <a:endParaRPr lang="en-US" dirty="0"/>
          </a:p>
        </p:txBody>
      </p:sp>
      <p:sp>
        <p:nvSpPr>
          <p:cNvPr id="9" name="Slide Number Placeholder 8"/>
          <p:cNvSpPr>
            <a:spLocks noGrp="1"/>
          </p:cNvSpPr>
          <p:nvPr>
            <p:ph type="sldNum" sz="quarter" idx="12"/>
          </p:nvPr>
        </p:nvSpPr>
        <p:spPr/>
        <p:txBody>
          <a:bodyPr/>
          <a:lstStyle/>
          <a:p>
            <a:fld id="{7DC1BBB0-96F0-4077-A278-0F3FB5C104D3}" type="slidenum">
              <a:rPr lang="en-US" smtClean="0"/>
              <a:t>‹#›</a:t>
            </a:fld>
            <a:endParaRPr lang="en-US" dirty="0"/>
          </a:p>
        </p:txBody>
      </p:sp>
    </p:spTree>
    <p:extLst>
      <p:ext uri="{BB962C8B-B14F-4D97-AF65-F5344CB8AC3E}">
        <p14:creationId xmlns:p14="http://schemas.microsoft.com/office/powerpoint/2010/main" val="767910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BE93DF-94FC-4772-BC05-0B4BAB69B41D}" type="datetimeFigureOut">
              <a:rPr lang="en-US" smtClean="0"/>
              <a:t>10/22/2026</a:t>
            </a:fld>
            <a:endParaRPr lang="en-US" dirty="0"/>
          </a:p>
        </p:txBody>
      </p:sp>
      <p:sp>
        <p:nvSpPr>
          <p:cNvPr id="5" name="Slide Number Placeholder 4"/>
          <p:cNvSpPr>
            <a:spLocks noGrp="1"/>
          </p:cNvSpPr>
          <p:nvPr>
            <p:ph type="sldNum" sz="quarter" idx="12"/>
          </p:nvPr>
        </p:nvSpPr>
        <p:spPr/>
        <p:txBody>
          <a:bodyPr/>
          <a:lstStyle/>
          <a:p>
            <a:fld id="{7DC1BBB0-96F0-4077-A278-0F3FB5C104D3}" type="slidenum">
              <a:rPr lang="en-US" smtClean="0"/>
              <a:t>‹#›</a:t>
            </a:fld>
            <a:endParaRPr lang="en-US" dirty="0"/>
          </a:p>
        </p:txBody>
      </p:sp>
    </p:spTree>
    <p:extLst>
      <p:ext uri="{BB962C8B-B14F-4D97-AF65-F5344CB8AC3E}">
        <p14:creationId xmlns:p14="http://schemas.microsoft.com/office/powerpoint/2010/main" val="2740597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6"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6"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9BE93DF-94FC-4772-BC05-0B4BAB69B41D}" type="datetimeFigureOut">
              <a:rPr lang="en-US" smtClean="0"/>
              <a:t>10/22/2026</a:t>
            </a:fld>
            <a:endParaRPr lang="en-US" dirty="0"/>
          </a:p>
        </p:txBody>
      </p:sp>
      <p:sp>
        <p:nvSpPr>
          <p:cNvPr id="9" name="Slide Number Placeholder 8"/>
          <p:cNvSpPr>
            <a:spLocks noGrp="1"/>
          </p:cNvSpPr>
          <p:nvPr>
            <p:ph type="sldNum" sz="quarter" idx="12"/>
          </p:nvPr>
        </p:nvSpPr>
        <p:spPr/>
        <p:txBody>
          <a:bodyPr/>
          <a:lstStyle/>
          <a:p>
            <a:fld id="{7DC1BBB0-96F0-4077-A278-0F3FB5C104D3}" type="slidenum">
              <a:rPr lang="en-US" smtClean="0"/>
              <a:pPr/>
              <a:t>‹#›</a:t>
            </a:fld>
            <a:endParaRPr lang="en-US" dirty="0"/>
          </a:p>
        </p:txBody>
      </p:sp>
      <p:sp>
        <p:nvSpPr>
          <p:cNvPr id="10" name="Rectangle 9"/>
          <p:cNvSpPr/>
          <p:nvPr userDrawn="1"/>
        </p:nvSpPr>
        <p:spPr>
          <a:xfrm>
            <a:off x="1" y="736219"/>
            <a:ext cx="1226904"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Footer Placeholder 4"/>
          <p:cNvSpPr txBox="1">
            <a:spLocks/>
          </p:cNvSpPr>
          <p:nvPr userDrawn="1"/>
        </p:nvSpPr>
        <p:spPr>
          <a:xfrm>
            <a:off x="1599028" y="6416676"/>
            <a:ext cx="975614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cap="all" baseline="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0"/>
              </a:spcAft>
            </a:pPr>
            <a:r>
              <a:rPr lang="en-US" sz="800" dirty="0" err="1">
                <a:solidFill>
                  <a:schemeClr val="bg1"/>
                </a:solidFill>
                <a:latin typeface="Arial" pitchFamily="34" charset="0"/>
                <a:cs typeface="Arial" pitchFamily="34" charset="0"/>
              </a:rPr>
              <a:t>tRSA</a:t>
            </a:r>
            <a:r>
              <a:rPr lang="en-US" sz="800" dirty="0">
                <a:solidFill>
                  <a:schemeClr val="bg1"/>
                </a:solidFill>
                <a:latin typeface="Arial" pitchFamily="34" charset="0"/>
                <a:cs typeface="Arial" pitchFamily="34" charset="0"/>
              </a:rPr>
              <a:t> - 1800</a:t>
            </a:r>
            <a:r>
              <a:rPr lang="en-US" sz="800" baseline="0" dirty="0">
                <a:solidFill>
                  <a:schemeClr val="bg1"/>
                </a:solidFill>
                <a:latin typeface="Arial" pitchFamily="34" charset="0"/>
                <a:cs typeface="Arial" pitchFamily="34" charset="0"/>
              </a:rPr>
              <a:t> Diagonal Road, Suite 200, Alexandria, VA 22314 – 877.770.9274 - TRSA.ORG</a:t>
            </a:r>
            <a:endParaRPr lang="en-US" sz="800" dirty="0">
              <a:solidFill>
                <a:schemeClr val="bg1"/>
              </a:solidFill>
              <a:latin typeface="Arial" pitchFamily="34" charset="0"/>
              <a:cs typeface="Arial" pitchFamily="34" charset="0"/>
            </a:endParaRPr>
          </a:p>
        </p:txBody>
      </p:sp>
      <p:sp>
        <p:nvSpPr>
          <p:cNvPr id="12" name="Footer Placeholder 4"/>
          <p:cNvSpPr txBox="1">
            <a:spLocks/>
          </p:cNvSpPr>
          <p:nvPr userDrawn="1"/>
        </p:nvSpPr>
        <p:spPr>
          <a:xfrm>
            <a:off x="1446589" y="76200"/>
            <a:ext cx="975614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cap="all" baseline="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0"/>
              </a:spcAft>
            </a:pPr>
            <a:endParaRPr lang="en-US" sz="800" dirty="0">
              <a:latin typeface="Arial" pitchFamily="34" charset="0"/>
              <a:cs typeface="Arial" pitchFamily="34" charset="0"/>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10429" y="5604753"/>
            <a:ext cx="1371957" cy="685800"/>
          </a:xfrm>
          <a:prstGeom prst="rect">
            <a:avLst/>
          </a:prstGeom>
        </p:spPr>
      </p:pic>
    </p:spTree>
    <p:extLst>
      <p:ext uri="{BB962C8B-B14F-4D97-AF65-F5344CB8AC3E}">
        <p14:creationId xmlns:p14="http://schemas.microsoft.com/office/powerpoint/2010/main" val="3016227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7"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1"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1"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926080"/>
            <a:ext cx="3200400" cy="3379124"/>
          </a:xfrm>
        </p:spPr>
        <p:txBody>
          <a:bodyPr lIns="91440" rIns="91440">
            <a:normAutofit/>
          </a:bodyPr>
          <a:lstStyle>
            <a:lvl1pPr marL="0" indent="0">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7"/>
            <a:ext cx="2618510" cy="365125"/>
          </a:xfrm>
        </p:spPr>
        <p:txBody>
          <a:bodyPr/>
          <a:lstStyle>
            <a:lvl1pPr algn="l">
              <a:defRPr/>
            </a:lvl1pPr>
          </a:lstStyle>
          <a:p>
            <a:fld id="{D9BE93DF-94FC-4772-BC05-0B4BAB69B41D}" type="datetimeFigureOut">
              <a:rPr lang="en-US" smtClean="0"/>
              <a:t>10/22/2026</a:t>
            </a:fld>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DC1BBB0-96F0-4077-A278-0F3FB5C104D3}" type="slidenum">
              <a:rPr lang="en-US" smtClean="0"/>
              <a:t>‹#›</a:t>
            </a:fld>
            <a:endParaRPr lang="en-US" dirty="0"/>
          </a:p>
        </p:txBody>
      </p:sp>
      <p:sp>
        <p:nvSpPr>
          <p:cNvPr id="10" name="Rectangle 9"/>
          <p:cNvSpPr/>
          <p:nvPr userDrawn="1"/>
        </p:nvSpPr>
        <p:spPr>
          <a:xfrm>
            <a:off x="1" y="6096000"/>
            <a:ext cx="4770751" cy="762000"/>
          </a:xfrm>
          <a:prstGeom prst="rect">
            <a:avLst/>
          </a:prstGeom>
          <a:solidFill>
            <a:schemeClr val="bg1"/>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txBox="1">
            <a:spLocks/>
          </p:cNvSpPr>
          <p:nvPr userDrawn="1"/>
        </p:nvSpPr>
        <p:spPr>
          <a:xfrm>
            <a:off x="1599028" y="6416676"/>
            <a:ext cx="975614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cap="all" baseline="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0"/>
              </a:spcAft>
            </a:pPr>
            <a:r>
              <a:rPr lang="en-US" sz="800" dirty="0" err="1">
                <a:latin typeface="Arial" pitchFamily="34" charset="0"/>
                <a:cs typeface="Arial" pitchFamily="34" charset="0"/>
              </a:rPr>
              <a:t>tRSA</a:t>
            </a:r>
            <a:r>
              <a:rPr lang="en-US" sz="800" dirty="0">
                <a:latin typeface="Arial" pitchFamily="34" charset="0"/>
                <a:cs typeface="Arial" pitchFamily="34" charset="0"/>
              </a:rPr>
              <a:t> - 1800</a:t>
            </a:r>
            <a:r>
              <a:rPr lang="en-US" sz="800" baseline="0" dirty="0">
                <a:latin typeface="Arial" pitchFamily="34" charset="0"/>
                <a:cs typeface="Arial" pitchFamily="34" charset="0"/>
              </a:rPr>
              <a:t> Diagonal Road, Suite 200, Alexandria, VA 22314 – 877.770.9274 - TRSA.ORG</a:t>
            </a:r>
            <a:endParaRPr lang="en-US" sz="800" dirty="0">
              <a:latin typeface="Arial" pitchFamily="34" charset="0"/>
              <a:cs typeface="Arial" pitchFamily="34" charset="0"/>
            </a:endParaRPr>
          </a:p>
        </p:txBody>
      </p:sp>
      <p:sp>
        <p:nvSpPr>
          <p:cNvPr id="12" name="Footer Placeholder 4"/>
          <p:cNvSpPr txBox="1">
            <a:spLocks/>
          </p:cNvSpPr>
          <p:nvPr userDrawn="1"/>
        </p:nvSpPr>
        <p:spPr>
          <a:xfrm>
            <a:off x="4800262" y="76200"/>
            <a:ext cx="6402467"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cap="all" baseline="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0"/>
              </a:spcAft>
            </a:pPr>
            <a:endParaRPr lang="en-US" sz="800" dirty="0">
              <a:latin typeface="Arial" pitchFamily="34" charset="0"/>
              <a:cs typeface="Arial" pitchFamily="34" charset="0"/>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60188"/>
            <a:ext cx="1371957" cy="685800"/>
          </a:xfrm>
          <a:prstGeom prst="rect">
            <a:avLst/>
          </a:prstGeom>
        </p:spPr>
      </p:pic>
    </p:spTree>
    <p:extLst>
      <p:ext uri="{BB962C8B-B14F-4D97-AF65-F5344CB8AC3E}">
        <p14:creationId xmlns:p14="http://schemas.microsoft.com/office/powerpoint/2010/main" val="3313435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6"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1"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063" indent="0">
              <a:buNone/>
              <a:defRPr sz="2800"/>
            </a:lvl2pPr>
            <a:lvl3pPr marL="914126" indent="0">
              <a:buNone/>
              <a:defRPr sz="2400"/>
            </a:lvl3pPr>
            <a:lvl4pPr marL="1371189" indent="0">
              <a:buNone/>
              <a:defRPr sz="2000"/>
            </a:lvl4pPr>
            <a:lvl5pPr marL="1828251" indent="0">
              <a:buNone/>
              <a:defRPr sz="2000"/>
            </a:lvl5pPr>
            <a:lvl6pPr marL="2285314" indent="0">
              <a:buNone/>
              <a:defRPr sz="2000"/>
            </a:lvl6pPr>
            <a:lvl7pPr marL="2742377" indent="0">
              <a:buNone/>
              <a:defRPr sz="2000"/>
            </a:lvl7pPr>
            <a:lvl8pPr marL="3199440" indent="0">
              <a:buNone/>
              <a:defRPr sz="2000"/>
            </a:lvl8pPr>
            <a:lvl9pPr marL="3656503"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BE93DF-94FC-4772-BC05-0B4BAB69B41D}" type="datetimeFigureOut">
              <a:rPr lang="en-US" smtClean="0"/>
              <a:t>10/22/2026</a:t>
            </a:fld>
            <a:endParaRPr lang="en-US" dirty="0"/>
          </a:p>
        </p:txBody>
      </p:sp>
      <p:sp>
        <p:nvSpPr>
          <p:cNvPr id="6" name="Footer Placeholder 5"/>
          <p:cNvSpPr>
            <a:spLocks noGrp="1"/>
          </p:cNvSpPr>
          <p:nvPr>
            <p:ph type="ftr" sz="quarter" idx="11"/>
          </p:nvPr>
        </p:nvSpPr>
        <p:spPr>
          <a:xfrm>
            <a:off x="3686185" y="6459787"/>
            <a:ext cx="4822804"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7DC1BBB0-96F0-4077-A278-0F3FB5C104D3}" type="slidenum">
              <a:rPr lang="en-US" smtClean="0"/>
              <a:t>‹#›</a:t>
            </a:fld>
            <a:endParaRPr lang="en-US" dirty="0"/>
          </a:p>
        </p:txBody>
      </p:sp>
      <p:sp>
        <p:nvSpPr>
          <p:cNvPr id="10" name="Rectangle 9"/>
          <p:cNvSpPr/>
          <p:nvPr userDrawn="1"/>
        </p:nvSpPr>
        <p:spPr>
          <a:xfrm>
            <a:off x="0" y="6096000"/>
            <a:ext cx="11882962" cy="762000"/>
          </a:xfrm>
          <a:prstGeom prst="rect">
            <a:avLst/>
          </a:prstGeom>
          <a:solidFill>
            <a:schemeClr val="bg1"/>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txBox="1">
            <a:spLocks/>
          </p:cNvSpPr>
          <p:nvPr userDrawn="1"/>
        </p:nvSpPr>
        <p:spPr>
          <a:xfrm>
            <a:off x="1599028" y="6416676"/>
            <a:ext cx="975614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cap="all" baseline="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0"/>
              </a:spcAft>
            </a:pPr>
            <a:r>
              <a:rPr lang="en-US" sz="800" dirty="0">
                <a:latin typeface="Arial" pitchFamily="34" charset="0"/>
                <a:cs typeface="Arial" pitchFamily="34" charset="0"/>
              </a:rPr>
              <a:t>@2019tRSA - 1800</a:t>
            </a:r>
            <a:r>
              <a:rPr lang="en-US" sz="800" baseline="0" dirty="0">
                <a:latin typeface="Arial" pitchFamily="34" charset="0"/>
                <a:cs typeface="Arial" pitchFamily="34" charset="0"/>
              </a:rPr>
              <a:t> Diagonal Road, Suite 200, Alexandria, VA 22314 – 877.770.9274 - TRSA.ORG</a:t>
            </a:r>
            <a:endParaRPr lang="en-US" sz="800" dirty="0">
              <a:latin typeface="Arial" pitchFamily="34" charset="0"/>
              <a:cs typeface="Arial" pitchFamily="34" charset="0"/>
            </a:endParaRPr>
          </a:p>
        </p:txBody>
      </p:sp>
      <p:sp>
        <p:nvSpPr>
          <p:cNvPr id="12" name="Footer Placeholder 4"/>
          <p:cNvSpPr txBox="1">
            <a:spLocks/>
          </p:cNvSpPr>
          <p:nvPr userDrawn="1"/>
        </p:nvSpPr>
        <p:spPr>
          <a:xfrm>
            <a:off x="4952702" y="76200"/>
            <a:ext cx="6250028"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cap="all" baseline="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0"/>
              </a:spcAft>
            </a:pPr>
            <a:endParaRPr lang="en-US" sz="800" dirty="0">
              <a:latin typeface="Arial" pitchFamily="34" charset="0"/>
              <a:cs typeface="Arial" pitchFamily="34" charset="0"/>
            </a:endParaRP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77" y="6146260"/>
            <a:ext cx="1371957" cy="685800"/>
          </a:xfrm>
          <a:prstGeom prst="rect">
            <a:avLst/>
          </a:prstGeom>
        </p:spPr>
      </p:pic>
    </p:spTree>
    <p:extLst>
      <p:ext uri="{BB962C8B-B14F-4D97-AF65-F5344CB8AC3E}">
        <p14:creationId xmlns:p14="http://schemas.microsoft.com/office/powerpoint/2010/main" val="1184632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BE93DF-94FC-4772-BC05-0B4BAB69B41D}" type="datetimeFigureOut">
              <a:rPr lang="en-US" smtClean="0"/>
              <a:t>10/22/2026</a:t>
            </a:fld>
            <a:endParaRPr lang="en-US" dirty="0"/>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dirty="0"/>
          </a:p>
        </p:txBody>
      </p:sp>
    </p:spTree>
    <p:extLst>
      <p:ext uri="{BB962C8B-B14F-4D97-AF65-F5344CB8AC3E}">
        <p14:creationId xmlns:p14="http://schemas.microsoft.com/office/powerpoint/2010/main" val="725165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6"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6"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BE93DF-94FC-4772-BC05-0B4BAB69B41D}" type="datetimeFigureOut">
              <a:rPr lang="en-US" smtClean="0"/>
              <a:t>10/22/2026</a:t>
            </a:fld>
            <a:endParaRPr lang="en-US" dirty="0"/>
          </a:p>
        </p:txBody>
      </p:sp>
      <p:sp>
        <p:nvSpPr>
          <p:cNvPr id="6" name="Slide Number Placeholder 5"/>
          <p:cNvSpPr>
            <a:spLocks noGrp="1"/>
          </p:cNvSpPr>
          <p:nvPr>
            <p:ph type="sldNum" sz="quarter" idx="12"/>
          </p:nvPr>
        </p:nvSpPr>
        <p:spPr/>
        <p:txBody>
          <a:bodyPr/>
          <a:lstStyle/>
          <a:p>
            <a:fld id="{7DC1BBB0-96F0-4077-A278-0F3FB5C104D3}" type="slidenum">
              <a:rPr lang="en-US" smtClean="0"/>
              <a:t>‹#›</a:t>
            </a:fld>
            <a:endParaRPr lang="en-US" dirty="0"/>
          </a:p>
        </p:txBody>
      </p:sp>
      <p:sp>
        <p:nvSpPr>
          <p:cNvPr id="9" name="Rectangle 8"/>
          <p:cNvSpPr/>
          <p:nvPr userDrawn="1"/>
        </p:nvSpPr>
        <p:spPr>
          <a:xfrm>
            <a:off x="1" y="736219"/>
            <a:ext cx="1226904"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0" name="Footer Placeholder 4"/>
          <p:cNvSpPr txBox="1">
            <a:spLocks/>
          </p:cNvSpPr>
          <p:nvPr userDrawn="1"/>
        </p:nvSpPr>
        <p:spPr>
          <a:xfrm>
            <a:off x="1599028" y="6416676"/>
            <a:ext cx="975614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cap="all" baseline="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0"/>
              </a:spcAft>
            </a:pPr>
            <a:r>
              <a:rPr lang="en-US" sz="800" dirty="0" err="1">
                <a:solidFill>
                  <a:schemeClr val="bg1"/>
                </a:solidFill>
                <a:latin typeface="Arial" pitchFamily="34" charset="0"/>
                <a:cs typeface="Arial" pitchFamily="34" charset="0"/>
              </a:rPr>
              <a:t>tRSA</a:t>
            </a:r>
            <a:r>
              <a:rPr lang="en-US" sz="800" dirty="0">
                <a:solidFill>
                  <a:schemeClr val="bg1"/>
                </a:solidFill>
                <a:latin typeface="Arial" pitchFamily="34" charset="0"/>
                <a:cs typeface="Arial" pitchFamily="34" charset="0"/>
              </a:rPr>
              <a:t> - 1800</a:t>
            </a:r>
            <a:r>
              <a:rPr lang="en-US" sz="800" baseline="0" dirty="0">
                <a:solidFill>
                  <a:schemeClr val="bg1"/>
                </a:solidFill>
                <a:latin typeface="Arial" pitchFamily="34" charset="0"/>
                <a:cs typeface="Arial" pitchFamily="34" charset="0"/>
              </a:rPr>
              <a:t> Diagonal Road, Suite 200, Alexandria, VA 22314 – 877.770.9274 - TRSA.ORG</a:t>
            </a:r>
            <a:endParaRPr lang="en-US" sz="800" dirty="0">
              <a:solidFill>
                <a:schemeClr val="bg1"/>
              </a:solidFill>
              <a:latin typeface="Arial" pitchFamily="34" charset="0"/>
              <a:cs typeface="Arial" pitchFamily="34" charset="0"/>
            </a:endParaRPr>
          </a:p>
        </p:txBody>
      </p:sp>
      <p:sp>
        <p:nvSpPr>
          <p:cNvPr id="11" name="Footer Placeholder 4"/>
          <p:cNvSpPr txBox="1">
            <a:spLocks/>
          </p:cNvSpPr>
          <p:nvPr userDrawn="1"/>
        </p:nvSpPr>
        <p:spPr>
          <a:xfrm>
            <a:off x="1446589" y="76200"/>
            <a:ext cx="975614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cap="all" baseline="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0"/>
              </a:spcAft>
            </a:pPr>
            <a:endParaRPr lang="en-US" sz="800" dirty="0">
              <a:latin typeface="Arial" pitchFamily="34" charset="0"/>
              <a:cs typeface="Arial" pitchFamily="34" charset="0"/>
            </a:endParaRPr>
          </a:p>
        </p:txBody>
      </p:sp>
    </p:spTree>
    <p:extLst>
      <p:ext uri="{BB962C8B-B14F-4D97-AF65-F5344CB8AC3E}">
        <p14:creationId xmlns:p14="http://schemas.microsoft.com/office/powerpoint/2010/main" val="2700691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38242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23021" y="6223828"/>
            <a:ext cx="2329074" cy="365125"/>
          </a:xfrm>
          <a:prstGeom prst="rect">
            <a:avLst/>
          </a:prstGeom>
        </p:spPr>
        <p:txBody>
          <a:bodyPr vert="horz" lIns="91440" tIns="45720" rIns="91440" bIns="45720" rtlCol="0" anchor="ctr"/>
          <a:lstStyle>
            <a:lvl1pPr algn="l">
              <a:defRPr sz="1200" i="0">
                <a:solidFill>
                  <a:schemeClr val="tx1"/>
                </a:solidFill>
                <a:latin typeface="Gill Sans MT" panose="020B0502020104020203" pitchFamily="34" charset="0"/>
              </a:defRPr>
            </a:lvl1pPr>
          </a:lstStyle>
          <a:p>
            <a:fld id="{89E7561E-234D-4B3F-BD06-6CCA0D2584EA}" type="datetimeFigureOut">
              <a:rPr lang="en-US" smtClean="0"/>
              <a:pPr/>
              <a:t>10/22/2026</a:t>
            </a:fld>
            <a:endParaRPr lang="en-US" dirty="0"/>
          </a:p>
        </p:txBody>
      </p:sp>
      <p:sp>
        <p:nvSpPr>
          <p:cNvPr id="12" name="TextBox 11">
            <a:extLst>
              <a:ext uri="{FF2B5EF4-FFF2-40B4-BE49-F238E27FC236}">
                <a16:creationId xmlns:a16="http://schemas.microsoft.com/office/drawing/2014/main" id="{19FE7386-A4CC-46C3-9571-9F214805D56E}"/>
              </a:ext>
            </a:extLst>
          </p:cNvPr>
          <p:cNvSpPr txBox="1"/>
          <p:nvPr userDrawn="1"/>
        </p:nvSpPr>
        <p:spPr>
          <a:xfrm>
            <a:off x="2743976" y="6220390"/>
            <a:ext cx="7331985"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i="0" dirty="0">
                <a:latin typeface="Gill Sans MT" panose="020B0502020104020203" pitchFamily="34" charset="0"/>
              </a:rPr>
              <a:t>TRSA • 1800 DIAGONAL ROAD, SUITE 200, ALEXANDRIA, VA 22314 • 877-770-9274 • TRSA.ORG</a:t>
            </a:r>
          </a:p>
        </p:txBody>
      </p:sp>
      <p:pic>
        <p:nvPicPr>
          <p:cNvPr id="6" name="Picture 5">
            <a:extLst>
              <a:ext uri="{FF2B5EF4-FFF2-40B4-BE49-F238E27FC236}">
                <a16:creationId xmlns:a16="http://schemas.microsoft.com/office/drawing/2014/main" id="{7934AB70-3915-4BBF-A1F0-889E91672299}"/>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474560" y="5881601"/>
            <a:ext cx="1467196" cy="733598"/>
          </a:xfrm>
          <a:prstGeom prst="rect">
            <a:avLst/>
          </a:prstGeom>
        </p:spPr>
      </p:pic>
    </p:spTree>
    <p:extLst>
      <p:ext uri="{BB962C8B-B14F-4D97-AF65-F5344CB8AC3E}">
        <p14:creationId xmlns:p14="http://schemas.microsoft.com/office/powerpoint/2010/main" val="1188752564"/>
      </p:ext>
    </p:extLst>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Lst>
  <p:txStyles>
    <p:titleStyle>
      <a:lvl1pPr algn="l" defTabSz="914400" rtl="0" eaLnBrk="1" latinLnBrk="0" hangingPunct="1">
        <a:lnSpc>
          <a:spcPct val="90000"/>
        </a:lnSpc>
        <a:spcBef>
          <a:spcPct val="0"/>
        </a:spcBef>
        <a:buNone/>
        <a:defRPr sz="4400" b="1" kern="1200" cap="none" spc="0">
          <a:ln w="0"/>
          <a:solidFill>
            <a:schemeClr val="tx1"/>
          </a:solidFill>
          <a:effectLst>
            <a:outerShdw blurRad="38100" dist="19050" dir="2700000" algn="tl" rotWithShape="0">
              <a:schemeClr val="dk1">
                <a:alpha val="40000"/>
              </a:schemeClr>
            </a:outerShdw>
          </a:effectLst>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tx2"/>
          </a:solidFill>
          <a:latin typeface="Gill Sans MT" panose="020B0502020104020203" pitchFamily="34" charset="0"/>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tx2"/>
          </a:solidFill>
          <a:latin typeface="Gill Sans MT" panose="020B0502020104020203" pitchFamily="34" charset="0"/>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tx2"/>
          </a:solidFill>
          <a:latin typeface="Gill Sans MT" panose="020B0502020104020203" pitchFamily="34" charset="0"/>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2"/>
          </a:solidFill>
          <a:latin typeface="Gill Sans MT" panose="020B0502020104020203" pitchFamily="34" charset="0"/>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tx2"/>
          </a:solidFill>
          <a:latin typeface="Gill Sans MT" panose="020B0502020104020203" pitchFamily="34" charset="0"/>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6"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6"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5"/>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1" y="6459787"/>
            <a:ext cx="2472271" cy="365125"/>
          </a:xfrm>
          <a:prstGeom prst="rect">
            <a:avLst/>
          </a:prstGeom>
        </p:spPr>
        <p:txBody>
          <a:bodyPr vert="horz" lIns="91440" tIns="45720" rIns="91440" bIns="45720" rtlCol="0" anchor="ctr"/>
          <a:lstStyle>
            <a:lvl1pPr algn="l">
              <a:defRPr sz="900">
                <a:solidFill>
                  <a:srgbClr val="FFFFFF"/>
                </a:solidFill>
              </a:defRPr>
            </a:lvl1pPr>
          </a:lstStyle>
          <a:p>
            <a:fld id="{D9BE93DF-94FC-4772-BC05-0B4BAB69B41D}" type="datetimeFigureOut">
              <a:rPr lang="en-US" smtClean="0"/>
              <a:t>10/22/2026</a:t>
            </a:fld>
            <a:endParaRPr lang="en-US" dirty="0"/>
          </a:p>
        </p:txBody>
      </p:sp>
      <p:sp>
        <p:nvSpPr>
          <p:cNvPr id="6" name="Slide Number Placeholder 5"/>
          <p:cNvSpPr>
            <a:spLocks noGrp="1"/>
          </p:cNvSpPr>
          <p:nvPr>
            <p:ph type="sldNum" sz="quarter" idx="4"/>
          </p:nvPr>
        </p:nvSpPr>
        <p:spPr>
          <a:xfrm>
            <a:off x="9900459" y="6459787"/>
            <a:ext cx="1312025" cy="365125"/>
          </a:xfrm>
          <a:prstGeom prst="rect">
            <a:avLst/>
          </a:prstGeom>
        </p:spPr>
        <p:txBody>
          <a:bodyPr vert="horz" lIns="91440" tIns="45720" rIns="91440" bIns="45720" rtlCol="0" anchor="ctr"/>
          <a:lstStyle>
            <a:lvl1pPr algn="r">
              <a:defRPr sz="1100">
                <a:solidFill>
                  <a:srgbClr val="FFFFFF"/>
                </a:solidFill>
              </a:defRPr>
            </a:lvl1pPr>
          </a:lstStyle>
          <a:p>
            <a:fld id="{7DC1BBB0-96F0-4077-A278-0F3FB5C104D3}"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Footer Placeholder 4"/>
          <p:cNvSpPr txBox="1">
            <a:spLocks/>
          </p:cNvSpPr>
          <p:nvPr userDrawn="1"/>
        </p:nvSpPr>
        <p:spPr>
          <a:xfrm>
            <a:off x="1599028" y="6416676"/>
            <a:ext cx="975614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cap="all" baseline="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0"/>
              </a:spcAft>
            </a:pPr>
            <a:r>
              <a:rPr lang="en-US" sz="800" dirty="0" err="1">
                <a:solidFill>
                  <a:schemeClr val="bg1"/>
                </a:solidFill>
                <a:latin typeface="Arial" pitchFamily="34" charset="0"/>
                <a:cs typeface="Arial" pitchFamily="34" charset="0"/>
              </a:rPr>
              <a:t>tRSA</a:t>
            </a:r>
            <a:r>
              <a:rPr lang="en-US" sz="800" dirty="0">
                <a:solidFill>
                  <a:schemeClr val="bg1"/>
                </a:solidFill>
                <a:latin typeface="Arial" pitchFamily="34" charset="0"/>
                <a:cs typeface="Arial" pitchFamily="34" charset="0"/>
              </a:rPr>
              <a:t> - 1800</a:t>
            </a:r>
            <a:r>
              <a:rPr lang="en-US" sz="800" baseline="0" dirty="0">
                <a:solidFill>
                  <a:schemeClr val="bg1"/>
                </a:solidFill>
                <a:latin typeface="Arial" pitchFamily="34" charset="0"/>
                <a:cs typeface="Arial" pitchFamily="34" charset="0"/>
              </a:rPr>
              <a:t> Diagonal Road, Suite 200, Alexandria, VA 22314 – 877.770.9274 - TRSA.ORG</a:t>
            </a:r>
            <a:endParaRPr lang="en-US" sz="800" dirty="0">
              <a:solidFill>
                <a:schemeClr val="bg1"/>
              </a:solidFill>
              <a:latin typeface="Arial" pitchFamily="34" charset="0"/>
              <a:cs typeface="Arial" pitchFamily="34" charset="0"/>
            </a:endParaRPr>
          </a:p>
        </p:txBody>
      </p:sp>
      <p:sp>
        <p:nvSpPr>
          <p:cNvPr id="12" name="Footer Placeholder 4"/>
          <p:cNvSpPr txBox="1">
            <a:spLocks/>
          </p:cNvSpPr>
          <p:nvPr userDrawn="1"/>
        </p:nvSpPr>
        <p:spPr>
          <a:xfrm>
            <a:off x="1446589" y="76200"/>
            <a:ext cx="9756141"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cap="all" baseline="0">
                <a:solidFill>
                  <a:schemeClr val="tx1">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0"/>
              </a:spcAft>
            </a:pPr>
            <a:endParaRPr lang="en-US" sz="800" dirty="0">
              <a:latin typeface="Arial" pitchFamily="34" charset="0"/>
              <a:cs typeface="Arial" pitchFamily="34" charset="0"/>
            </a:endParaRPr>
          </a:p>
        </p:txBody>
      </p:sp>
      <p:pic>
        <p:nvPicPr>
          <p:cNvPr id="15" name="Picture 14"/>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810429" y="5604753"/>
            <a:ext cx="1371957" cy="685800"/>
          </a:xfrm>
          <a:prstGeom prst="rect">
            <a:avLst/>
          </a:prstGeom>
        </p:spPr>
      </p:pic>
    </p:spTree>
    <p:extLst>
      <p:ext uri="{BB962C8B-B14F-4D97-AF65-F5344CB8AC3E}">
        <p14:creationId xmlns:p14="http://schemas.microsoft.com/office/powerpoint/2010/main" val="2734714545"/>
      </p:ext>
    </p:extLst>
  </p:cSld>
  <p:clrMap bg1="lt1" tx1="dk1" bg2="lt2" tx2="dk2" accent1="accent1" accent2="accent2" accent3="accent3" accent4="accent4" accent5="accent5" accent6="accent6" hlink="hlink" folHlink="folHlink"/>
  <p:sldLayoutIdLst>
    <p:sldLayoutId id="2147484208" r:id="rId1"/>
    <p:sldLayoutId id="2147484209" r:id="rId2"/>
    <p:sldLayoutId id="2147484210" r:id="rId3"/>
    <p:sldLayoutId id="2147484211" r:id="rId4"/>
    <p:sldLayoutId id="2147484212" r:id="rId5"/>
    <p:sldLayoutId id="2147484213" r:id="rId6"/>
    <p:sldLayoutId id="2147484214" r:id="rId7"/>
    <p:sldLayoutId id="2147484215" r:id="rId8"/>
    <p:sldLayoutId id="2147484216" r:id="rId9"/>
    <p:sldLayoutId id="2147484217" r:id="rId10"/>
    <p:sldLayoutId id="214748421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126"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126" rtl="0" eaLnBrk="1" latinLnBrk="0" hangingPunct="1">
        <a:defRPr sz="1800" kern="1200">
          <a:solidFill>
            <a:schemeClr val="tx1"/>
          </a:solidFill>
          <a:latin typeface="+mn-lt"/>
          <a:ea typeface="+mn-ea"/>
          <a:cs typeface="+mn-cs"/>
        </a:defRPr>
      </a:lvl1pPr>
      <a:lvl2pPr marL="457063" algn="l" defTabSz="914126" rtl="0" eaLnBrk="1" latinLnBrk="0" hangingPunct="1">
        <a:defRPr sz="1800" kern="1200">
          <a:solidFill>
            <a:schemeClr val="tx1"/>
          </a:solidFill>
          <a:latin typeface="+mn-lt"/>
          <a:ea typeface="+mn-ea"/>
          <a:cs typeface="+mn-cs"/>
        </a:defRPr>
      </a:lvl2pPr>
      <a:lvl3pPr marL="914126" algn="l" defTabSz="914126" rtl="0" eaLnBrk="1" latinLnBrk="0" hangingPunct="1">
        <a:defRPr sz="1800" kern="1200">
          <a:solidFill>
            <a:schemeClr val="tx1"/>
          </a:solidFill>
          <a:latin typeface="+mn-lt"/>
          <a:ea typeface="+mn-ea"/>
          <a:cs typeface="+mn-cs"/>
        </a:defRPr>
      </a:lvl3pPr>
      <a:lvl4pPr marL="1371189" algn="l" defTabSz="914126" rtl="0" eaLnBrk="1" latinLnBrk="0" hangingPunct="1">
        <a:defRPr sz="1800" kern="1200">
          <a:solidFill>
            <a:schemeClr val="tx1"/>
          </a:solidFill>
          <a:latin typeface="+mn-lt"/>
          <a:ea typeface="+mn-ea"/>
          <a:cs typeface="+mn-cs"/>
        </a:defRPr>
      </a:lvl4pPr>
      <a:lvl5pPr marL="1828251" algn="l" defTabSz="914126" rtl="0" eaLnBrk="1" latinLnBrk="0" hangingPunct="1">
        <a:defRPr sz="1800" kern="1200">
          <a:solidFill>
            <a:schemeClr val="tx1"/>
          </a:solidFill>
          <a:latin typeface="+mn-lt"/>
          <a:ea typeface="+mn-ea"/>
          <a:cs typeface="+mn-cs"/>
        </a:defRPr>
      </a:lvl5pPr>
      <a:lvl6pPr marL="2285314" algn="l" defTabSz="914126" rtl="0" eaLnBrk="1" latinLnBrk="0" hangingPunct="1">
        <a:defRPr sz="1800" kern="1200">
          <a:solidFill>
            <a:schemeClr val="tx1"/>
          </a:solidFill>
          <a:latin typeface="+mn-lt"/>
          <a:ea typeface="+mn-ea"/>
          <a:cs typeface="+mn-cs"/>
        </a:defRPr>
      </a:lvl6pPr>
      <a:lvl7pPr marL="2742377" algn="l" defTabSz="914126" rtl="0" eaLnBrk="1" latinLnBrk="0" hangingPunct="1">
        <a:defRPr sz="1800" kern="1200">
          <a:solidFill>
            <a:schemeClr val="tx1"/>
          </a:solidFill>
          <a:latin typeface="+mn-lt"/>
          <a:ea typeface="+mn-ea"/>
          <a:cs typeface="+mn-cs"/>
        </a:defRPr>
      </a:lvl7pPr>
      <a:lvl8pPr marL="3199440" algn="l" defTabSz="914126" rtl="0" eaLnBrk="1" latinLnBrk="0" hangingPunct="1">
        <a:defRPr sz="1800" kern="1200">
          <a:solidFill>
            <a:schemeClr val="tx1"/>
          </a:solidFill>
          <a:latin typeface="+mn-lt"/>
          <a:ea typeface="+mn-ea"/>
          <a:cs typeface="+mn-cs"/>
        </a:defRPr>
      </a:lvl8pPr>
      <a:lvl9pPr marL="3656503" algn="l" defTabSz="91412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sv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8.png"/><Relationship Id="rId5" Type="http://schemas.openxmlformats.org/officeDocument/2006/relationships/diagramQuickStyle" Target="../diagrams/quickStyle1.xml"/><Relationship Id="rId10" Type="http://schemas.openxmlformats.org/officeDocument/2006/relationships/image" Target="../media/image7.png"/><Relationship Id="rId4" Type="http://schemas.openxmlformats.org/officeDocument/2006/relationships/diagramLayout" Target="../diagrams/layout1.xml"/><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7.xml"/><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10.jpe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1CD45-CC32-C2FD-11AC-C0366DBCE3E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2E83457-39CD-6188-F1FC-1182D3157B27}"/>
              </a:ext>
            </a:extLst>
          </p:cNvPr>
          <p:cNvPicPr>
            <a:picLocks noChangeAspect="1"/>
          </p:cNvPicPr>
          <p:nvPr/>
        </p:nvPicPr>
        <p:blipFill>
          <a:blip r:embed="rId2">
            <a:extLst>
              <a:ext uri="{28A0092B-C50C-407E-A947-70E740481C1C}">
                <a14:useLocalDpi xmlns:a14="http://schemas.microsoft.com/office/drawing/2010/main" val="0"/>
              </a:ext>
            </a:extLst>
          </a:blip>
          <a:srcRect l="75" t="-669" r="-75" b="669"/>
          <a:stretch>
            <a:fillRect/>
          </a:stretch>
        </p:blipFill>
        <p:spPr>
          <a:xfrm>
            <a:off x="0" y="0"/>
            <a:ext cx="12192012" cy="6858007"/>
          </a:xfrm>
          <a:prstGeom prst="rect">
            <a:avLst/>
          </a:prstGeom>
        </p:spPr>
      </p:pic>
    </p:spTree>
    <p:extLst>
      <p:ext uri="{BB962C8B-B14F-4D97-AF65-F5344CB8AC3E}">
        <p14:creationId xmlns:p14="http://schemas.microsoft.com/office/powerpoint/2010/main" val="2711740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CBCED22-60CE-F033-D185-C90CE7A8022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75886" y="365782"/>
            <a:ext cx="1875610" cy="718625"/>
          </a:xfrm>
          <a:prstGeom prst="rect">
            <a:avLst/>
          </a:prstGeom>
        </p:spPr>
      </p:pic>
      <p:sp>
        <p:nvSpPr>
          <p:cNvPr id="10" name="TextBox 9">
            <a:extLst>
              <a:ext uri="{FF2B5EF4-FFF2-40B4-BE49-F238E27FC236}">
                <a16:creationId xmlns:a16="http://schemas.microsoft.com/office/drawing/2014/main" id="{1B9A49BA-2F0C-B830-E1CC-F83D679A1187}"/>
              </a:ext>
            </a:extLst>
          </p:cNvPr>
          <p:cNvSpPr txBox="1"/>
          <p:nvPr/>
        </p:nvSpPr>
        <p:spPr>
          <a:xfrm>
            <a:off x="4865298" y="477450"/>
            <a:ext cx="6950816" cy="1077218"/>
          </a:xfrm>
          <a:prstGeom prst="rect">
            <a:avLst/>
          </a:prstGeom>
          <a:noFill/>
        </p:spPr>
        <p:txBody>
          <a:bodyPr wrap="square" rtlCol="0">
            <a:spAutoFit/>
          </a:bodyPr>
          <a:lstStyle/>
          <a:p>
            <a:r>
              <a:rPr lang="en-US" sz="3200" dirty="0">
                <a:solidFill>
                  <a:srgbClr val="002060"/>
                </a:solidFill>
                <a:latin typeface="Geist" pitchFamily="2" charset="0"/>
                <a:ea typeface="Geist" pitchFamily="2" charset="0"/>
                <a:cs typeface="Geist" pitchFamily="2" charset="0"/>
              </a:rPr>
              <a:t>Interactive Direct Mail Campaign: WSI Water</a:t>
            </a:r>
          </a:p>
        </p:txBody>
      </p:sp>
      <p:graphicFrame>
        <p:nvGraphicFramePr>
          <p:cNvPr id="26" name="TextBox 23">
            <a:extLst>
              <a:ext uri="{FF2B5EF4-FFF2-40B4-BE49-F238E27FC236}">
                <a16:creationId xmlns:a16="http://schemas.microsoft.com/office/drawing/2014/main" id="{649A39B7-D54C-1A3D-4AA1-E75096AD6971}"/>
              </a:ext>
            </a:extLst>
          </p:cNvPr>
          <p:cNvGraphicFramePr/>
          <p:nvPr/>
        </p:nvGraphicFramePr>
        <p:xfrm>
          <a:off x="5020574" y="1682151"/>
          <a:ext cx="6055743" cy="41924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7" name="Picture 26">
            <a:extLst>
              <a:ext uri="{FF2B5EF4-FFF2-40B4-BE49-F238E27FC236}">
                <a16:creationId xmlns:a16="http://schemas.microsoft.com/office/drawing/2014/main" id="{37DBF1CF-B6BB-09A3-0492-D643E3C51507}"/>
              </a:ext>
            </a:extLst>
          </p:cNvPr>
          <p:cNvPicPr>
            <a:picLocks noChangeAspect="1"/>
          </p:cNvPicPr>
          <p:nvPr/>
        </p:nvPicPr>
        <p:blipFill>
          <a:blip r:embed="rId8"/>
          <a:stretch>
            <a:fillRect/>
          </a:stretch>
        </p:blipFill>
        <p:spPr>
          <a:xfrm>
            <a:off x="2517713" y="2845470"/>
            <a:ext cx="2277037" cy="1324903"/>
          </a:xfrm>
          <a:prstGeom prst="rect">
            <a:avLst/>
          </a:prstGeom>
        </p:spPr>
      </p:pic>
      <p:pic>
        <p:nvPicPr>
          <p:cNvPr id="30" name="Picture 29">
            <a:extLst>
              <a:ext uri="{FF2B5EF4-FFF2-40B4-BE49-F238E27FC236}">
                <a16:creationId xmlns:a16="http://schemas.microsoft.com/office/drawing/2014/main" id="{BCCF7EDD-6F84-BF97-588D-4C37ACA24637}"/>
              </a:ext>
            </a:extLst>
          </p:cNvPr>
          <p:cNvPicPr>
            <a:picLocks noChangeAspect="1"/>
          </p:cNvPicPr>
          <p:nvPr/>
        </p:nvPicPr>
        <p:blipFill>
          <a:blip r:embed="rId9"/>
          <a:stretch>
            <a:fillRect/>
          </a:stretch>
        </p:blipFill>
        <p:spPr>
          <a:xfrm>
            <a:off x="485012" y="1343809"/>
            <a:ext cx="3007590" cy="1651594"/>
          </a:xfrm>
          <a:prstGeom prst="rect">
            <a:avLst/>
          </a:prstGeom>
        </p:spPr>
      </p:pic>
      <p:pic>
        <p:nvPicPr>
          <p:cNvPr id="34" name="Picture 33">
            <a:extLst>
              <a:ext uri="{FF2B5EF4-FFF2-40B4-BE49-F238E27FC236}">
                <a16:creationId xmlns:a16="http://schemas.microsoft.com/office/drawing/2014/main" id="{B2B1AC92-1433-0D60-D6CC-A53B0DBCE637}"/>
              </a:ext>
            </a:extLst>
          </p:cNvPr>
          <p:cNvPicPr>
            <a:picLocks noChangeAspect="1"/>
          </p:cNvPicPr>
          <p:nvPr/>
        </p:nvPicPr>
        <p:blipFill>
          <a:blip r:embed="rId10"/>
          <a:stretch>
            <a:fillRect/>
          </a:stretch>
        </p:blipFill>
        <p:spPr>
          <a:xfrm>
            <a:off x="485012" y="4436019"/>
            <a:ext cx="1972797" cy="1324904"/>
          </a:xfrm>
          <a:prstGeom prst="rect">
            <a:avLst/>
          </a:prstGeom>
        </p:spPr>
      </p:pic>
      <p:pic>
        <p:nvPicPr>
          <p:cNvPr id="36" name="Picture 35">
            <a:extLst>
              <a:ext uri="{FF2B5EF4-FFF2-40B4-BE49-F238E27FC236}">
                <a16:creationId xmlns:a16="http://schemas.microsoft.com/office/drawing/2014/main" id="{A596D90F-94BB-5259-1980-A3DA1833C272}"/>
              </a:ext>
            </a:extLst>
          </p:cNvPr>
          <p:cNvPicPr>
            <a:picLocks noChangeAspect="1"/>
          </p:cNvPicPr>
          <p:nvPr/>
        </p:nvPicPr>
        <p:blipFill>
          <a:blip r:embed="rId11"/>
          <a:stretch>
            <a:fillRect/>
          </a:stretch>
        </p:blipFill>
        <p:spPr>
          <a:xfrm>
            <a:off x="2520814" y="4418142"/>
            <a:ext cx="1972797" cy="1347276"/>
          </a:xfrm>
          <a:prstGeom prst="rect">
            <a:avLst/>
          </a:prstGeom>
        </p:spPr>
      </p:pic>
      <p:sp>
        <p:nvSpPr>
          <p:cNvPr id="37" name="TextBox 36">
            <a:extLst>
              <a:ext uri="{FF2B5EF4-FFF2-40B4-BE49-F238E27FC236}">
                <a16:creationId xmlns:a16="http://schemas.microsoft.com/office/drawing/2014/main" id="{6BDC8550-64BA-E65F-8011-58B55DBEDB3F}"/>
              </a:ext>
            </a:extLst>
          </p:cNvPr>
          <p:cNvSpPr txBox="1"/>
          <p:nvPr/>
        </p:nvSpPr>
        <p:spPr>
          <a:xfrm>
            <a:off x="2785068" y="1035310"/>
            <a:ext cx="1034793" cy="307777"/>
          </a:xfrm>
          <a:prstGeom prst="rect">
            <a:avLst/>
          </a:prstGeom>
          <a:noFill/>
        </p:spPr>
        <p:txBody>
          <a:bodyPr wrap="square" rtlCol="0">
            <a:spAutoFit/>
          </a:bodyPr>
          <a:lstStyle/>
          <a:p>
            <a:r>
              <a:rPr lang="en-US" sz="1400" dirty="0"/>
              <a:t>Front</a:t>
            </a:r>
          </a:p>
        </p:txBody>
      </p:sp>
      <p:sp>
        <p:nvSpPr>
          <p:cNvPr id="38" name="TextBox 37">
            <a:extLst>
              <a:ext uri="{FF2B5EF4-FFF2-40B4-BE49-F238E27FC236}">
                <a16:creationId xmlns:a16="http://schemas.microsoft.com/office/drawing/2014/main" id="{2DF40F8D-C944-6515-EB18-A731DBA0AEE5}"/>
              </a:ext>
            </a:extLst>
          </p:cNvPr>
          <p:cNvSpPr txBox="1"/>
          <p:nvPr/>
        </p:nvSpPr>
        <p:spPr>
          <a:xfrm>
            <a:off x="3819861" y="2439857"/>
            <a:ext cx="977991" cy="307777"/>
          </a:xfrm>
          <a:prstGeom prst="rect">
            <a:avLst/>
          </a:prstGeom>
          <a:noFill/>
        </p:spPr>
        <p:txBody>
          <a:bodyPr wrap="square" rtlCol="0">
            <a:spAutoFit/>
          </a:bodyPr>
          <a:lstStyle/>
          <a:p>
            <a:r>
              <a:rPr lang="en-US" sz="1400" dirty="0"/>
              <a:t>Back</a:t>
            </a:r>
          </a:p>
        </p:txBody>
      </p:sp>
      <p:sp>
        <p:nvSpPr>
          <p:cNvPr id="39" name="TextBox 38">
            <a:extLst>
              <a:ext uri="{FF2B5EF4-FFF2-40B4-BE49-F238E27FC236}">
                <a16:creationId xmlns:a16="http://schemas.microsoft.com/office/drawing/2014/main" id="{6C5F23D5-69C0-06C0-3F57-B27569F91DFD}"/>
              </a:ext>
            </a:extLst>
          </p:cNvPr>
          <p:cNvSpPr txBox="1"/>
          <p:nvPr/>
        </p:nvSpPr>
        <p:spPr>
          <a:xfrm>
            <a:off x="1313691" y="5784332"/>
            <a:ext cx="3373194" cy="307777"/>
          </a:xfrm>
          <a:prstGeom prst="rect">
            <a:avLst/>
          </a:prstGeom>
          <a:noFill/>
        </p:spPr>
        <p:txBody>
          <a:bodyPr wrap="square" rtlCol="0">
            <a:spAutoFit/>
          </a:bodyPr>
          <a:lstStyle/>
          <a:p>
            <a:r>
              <a:rPr lang="en-US" sz="1400" dirty="0"/>
              <a:t>Inside left panel and video screen</a:t>
            </a:r>
          </a:p>
        </p:txBody>
      </p:sp>
    </p:spTree>
    <p:extLst>
      <p:ext uri="{BB962C8B-B14F-4D97-AF65-F5344CB8AC3E}">
        <p14:creationId xmlns:p14="http://schemas.microsoft.com/office/powerpoint/2010/main" val="2523639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31140" y="243840"/>
            <a:ext cx="11724640" cy="6377940"/>
            <a:chOff x="0" y="0"/>
            <a:chExt cx="23449280" cy="12755880"/>
          </a:xfrm>
        </p:grpSpPr>
        <p:sp>
          <p:nvSpPr>
            <p:cNvPr id="3" name="Freeform 3"/>
            <p:cNvSpPr/>
            <p:nvPr/>
          </p:nvSpPr>
          <p:spPr>
            <a:xfrm>
              <a:off x="0" y="0"/>
              <a:ext cx="23449280" cy="12755880"/>
            </a:xfrm>
            <a:custGeom>
              <a:avLst/>
              <a:gdLst/>
              <a:ahLst/>
              <a:cxnLst/>
              <a:rect l="l" t="t" r="r" b="b"/>
              <a:pathLst>
                <a:path w="23449280" h="12755880">
                  <a:moveTo>
                    <a:pt x="0" y="0"/>
                  </a:moveTo>
                  <a:lnTo>
                    <a:pt x="23449280" y="0"/>
                  </a:lnTo>
                  <a:lnTo>
                    <a:pt x="23449280" y="12755880"/>
                  </a:lnTo>
                  <a:lnTo>
                    <a:pt x="0" y="12755880"/>
                  </a:lnTo>
                  <a:close/>
                </a:path>
              </a:pathLst>
            </a:custGeom>
            <a:solidFill>
              <a:srgbClr val="FFFFFF"/>
            </a:solidFill>
          </p:spPr>
          <p:txBody>
            <a:bodyPr/>
            <a:lstStyle/>
            <a:p>
              <a:endParaRPr lang="en-US"/>
            </a:p>
          </p:txBody>
        </p:sp>
      </p:grpSp>
      <p:grpSp>
        <p:nvGrpSpPr>
          <p:cNvPr id="4" name="Group 4"/>
          <p:cNvGrpSpPr/>
          <p:nvPr/>
        </p:nvGrpSpPr>
        <p:grpSpPr>
          <a:xfrm>
            <a:off x="10474560" y="5881599"/>
            <a:ext cx="1467193" cy="733597"/>
            <a:chOff x="0" y="0"/>
            <a:chExt cx="2934386" cy="1467193"/>
          </a:xfrm>
        </p:grpSpPr>
        <p:sp>
          <p:nvSpPr>
            <p:cNvPr id="5" name="Freeform 5"/>
            <p:cNvSpPr/>
            <p:nvPr/>
          </p:nvSpPr>
          <p:spPr>
            <a:xfrm>
              <a:off x="0" y="0"/>
              <a:ext cx="2934335" cy="1467231"/>
            </a:xfrm>
            <a:custGeom>
              <a:avLst/>
              <a:gdLst/>
              <a:ahLst/>
              <a:cxnLst/>
              <a:rect l="l" t="t" r="r" b="b"/>
              <a:pathLst>
                <a:path w="2934335" h="1467231">
                  <a:moveTo>
                    <a:pt x="0" y="0"/>
                  </a:moveTo>
                  <a:lnTo>
                    <a:pt x="2934335" y="0"/>
                  </a:lnTo>
                  <a:lnTo>
                    <a:pt x="2934335" y="1467231"/>
                  </a:lnTo>
                  <a:lnTo>
                    <a:pt x="0" y="1467231"/>
                  </a:lnTo>
                  <a:lnTo>
                    <a:pt x="0" y="0"/>
                  </a:lnTo>
                  <a:close/>
                </a:path>
              </a:pathLst>
            </a:custGeom>
            <a:blipFill>
              <a:blip r:embed="rId4"/>
              <a:stretch>
                <a:fillRect r="-1" b="2"/>
              </a:stretch>
            </a:blipFill>
          </p:spPr>
          <p:txBody>
            <a:bodyPr/>
            <a:lstStyle/>
            <a:p>
              <a:endParaRPr lang="en-US"/>
            </a:p>
          </p:txBody>
        </p:sp>
      </p:grpSp>
      <p:pic>
        <p:nvPicPr>
          <p:cNvPr id="6" name="Picture 6">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t="9864" b="9864"/>
          <a:stretch>
            <a:fillRect/>
          </a:stretch>
        </p:blipFill>
        <p:spPr>
          <a:xfrm>
            <a:off x="5566238" y="2370764"/>
            <a:ext cx="5743518" cy="3457793"/>
          </a:xfrm>
          <a:prstGeom prst="rect">
            <a:avLst/>
          </a:prstGeom>
        </p:spPr>
      </p:pic>
      <p:sp>
        <p:nvSpPr>
          <p:cNvPr id="7" name="Freeform 7"/>
          <p:cNvSpPr/>
          <p:nvPr/>
        </p:nvSpPr>
        <p:spPr>
          <a:xfrm>
            <a:off x="591642" y="2817035"/>
            <a:ext cx="765961" cy="765961"/>
          </a:xfrm>
          <a:custGeom>
            <a:avLst/>
            <a:gdLst/>
            <a:ahLst/>
            <a:cxnLst/>
            <a:rect l="l" t="t" r="r" b="b"/>
            <a:pathLst>
              <a:path w="1148942" h="1148942">
                <a:moveTo>
                  <a:pt x="0" y="0"/>
                </a:moveTo>
                <a:lnTo>
                  <a:pt x="1148941" y="0"/>
                </a:lnTo>
                <a:lnTo>
                  <a:pt x="1148941" y="1148942"/>
                </a:lnTo>
                <a:lnTo>
                  <a:pt x="0" y="1148942"/>
                </a:lnTo>
                <a:lnTo>
                  <a:pt x="0" y="0"/>
                </a:lnTo>
                <a:close/>
              </a:path>
            </a:pathLst>
          </a:custGeom>
          <a:blipFill>
            <a:blip r:embed="rId6"/>
            <a:stretch>
              <a:fillRect/>
            </a:stretch>
          </a:blipFill>
        </p:spPr>
        <p:txBody>
          <a:bodyPr/>
          <a:lstStyle/>
          <a:p>
            <a:endParaRPr lang="en-US"/>
          </a:p>
        </p:txBody>
      </p:sp>
      <p:sp>
        <p:nvSpPr>
          <p:cNvPr id="8" name="Freeform 8"/>
          <p:cNvSpPr/>
          <p:nvPr/>
        </p:nvSpPr>
        <p:spPr>
          <a:xfrm>
            <a:off x="591642" y="3616772"/>
            <a:ext cx="765961" cy="765961"/>
          </a:xfrm>
          <a:custGeom>
            <a:avLst/>
            <a:gdLst/>
            <a:ahLst/>
            <a:cxnLst/>
            <a:rect l="l" t="t" r="r" b="b"/>
            <a:pathLst>
              <a:path w="1148942" h="1148942">
                <a:moveTo>
                  <a:pt x="0" y="0"/>
                </a:moveTo>
                <a:lnTo>
                  <a:pt x="1148941" y="0"/>
                </a:lnTo>
                <a:lnTo>
                  <a:pt x="1148941" y="1148942"/>
                </a:lnTo>
                <a:lnTo>
                  <a:pt x="0" y="1148942"/>
                </a:lnTo>
                <a:lnTo>
                  <a:pt x="0" y="0"/>
                </a:lnTo>
                <a:close/>
              </a:path>
            </a:pathLst>
          </a:custGeom>
          <a:blipFill>
            <a:blip r:embed="rId7"/>
            <a:stretch>
              <a:fillRect/>
            </a:stretch>
          </a:blipFill>
        </p:spPr>
        <p:txBody>
          <a:bodyPr/>
          <a:lstStyle/>
          <a:p>
            <a:endParaRPr lang="en-US"/>
          </a:p>
        </p:txBody>
      </p:sp>
      <p:sp>
        <p:nvSpPr>
          <p:cNvPr id="9" name="Freeform 9"/>
          <p:cNvSpPr/>
          <p:nvPr/>
        </p:nvSpPr>
        <p:spPr>
          <a:xfrm>
            <a:off x="591642" y="4414484"/>
            <a:ext cx="765961" cy="765961"/>
          </a:xfrm>
          <a:custGeom>
            <a:avLst/>
            <a:gdLst/>
            <a:ahLst/>
            <a:cxnLst/>
            <a:rect l="l" t="t" r="r" b="b"/>
            <a:pathLst>
              <a:path w="1148942" h="1148942">
                <a:moveTo>
                  <a:pt x="0" y="0"/>
                </a:moveTo>
                <a:lnTo>
                  <a:pt x="1148941" y="0"/>
                </a:lnTo>
                <a:lnTo>
                  <a:pt x="1148941" y="1148941"/>
                </a:lnTo>
                <a:lnTo>
                  <a:pt x="0" y="1148941"/>
                </a:lnTo>
                <a:lnTo>
                  <a:pt x="0" y="0"/>
                </a:lnTo>
                <a:close/>
              </a:path>
            </a:pathLst>
          </a:custGeom>
          <a:blipFill>
            <a:blip r:embed="rId8"/>
            <a:stretch>
              <a:fillRect/>
            </a:stretch>
          </a:blipFill>
        </p:spPr>
        <p:txBody>
          <a:bodyPr/>
          <a:lstStyle/>
          <a:p>
            <a:endParaRPr lang="en-US"/>
          </a:p>
        </p:txBody>
      </p:sp>
      <p:sp>
        <p:nvSpPr>
          <p:cNvPr id="10" name="Freeform 10"/>
          <p:cNvSpPr/>
          <p:nvPr/>
        </p:nvSpPr>
        <p:spPr>
          <a:xfrm>
            <a:off x="591642" y="5180444"/>
            <a:ext cx="765961" cy="765961"/>
          </a:xfrm>
          <a:custGeom>
            <a:avLst/>
            <a:gdLst/>
            <a:ahLst/>
            <a:cxnLst/>
            <a:rect l="l" t="t" r="r" b="b"/>
            <a:pathLst>
              <a:path w="1148942" h="1148942">
                <a:moveTo>
                  <a:pt x="0" y="0"/>
                </a:moveTo>
                <a:lnTo>
                  <a:pt x="1148941" y="0"/>
                </a:lnTo>
                <a:lnTo>
                  <a:pt x="1148941" y="1148942"/>
                </a:lnTo>
                <a:lnTo>
                  <a:pt x="0" y="1148942"/>
                </a:lnTo>
                <a:lnTo>
                  <a:pt x="0" y="0"/>
                </a:lnTo>
                <a:close/>
              </a:path>
            </a:pathLst>
          </a:custGeom>
          <a:blipFill>
            <a:blip r:embed="rId9"/>
            <a:stretch>
              <a:fillRect/>
            </a:stretch>
          </a:blipFill>
        </p:spPr>
        <p:txBody>
          <a:bodyPr/>
          <a:lstStyle/>
          <a:p>
            <a:endParaRPr lang="en-US"/>
          </a:p>
        </p:txBody>
      </p:sp>
      <p:sp>
        <p:nvSpPr>
          <p:cNvPr id="11" name="TextBox 11"/>
          <p:cNvSpPr txBox="1"/>
          <p:nvPr/>
        </p:nvSpPr>
        <p:spPr>
          <a:xfrm>
            <a:off x="2804935" y="6225470"/>
            <a:ext cx="7210063" cy="179536"/>
          </a:xfrm>
          <a:prstGeom prst="rect">
            <a:avLst/>
          </a:prstGeom>
        </p:spPr>
        <p:txBody>
          <a:bodyPr lIns="0" tIns="0" rIns="0" bIns="0" rtlCol="0" anchor="t">
            <a:spAutoFit/>
          </a:bodyPr>
          <a:lstStyle/>
          <a:p>
            <a:pPr algn="ctr">
              <a:lnSpc>
                <a:spcPts val="1440"/>
              </a:lnSpc>
            </a:pPr>
            <a:r>
              <a:rPr lang="en-US" sz="1200">
                <a:solidFill>
                  <a:srgbClr val="000000"/>
                </a:solidFill>
                <a:latin typeface="Gill Sans Light"/>
                <a:ea typeface="Gill Sans Light"/>
                <a:cs typeface="Gill Sans Light"/>
                <a:sym typeface="Gill Sans Light"/>
              </a:rPr>
              <a:t>TRSA • 1800 DIAGONAL ROAD, SUITE 200, ALEXANDRIA, VA 22314 • 877-770-9274 • TRSA.ORG</a:t>
            </a:r>
          </a:p>
        </p:txBody>
      </p:sp>
      <p:sp>
        <p:nvSpPr>
          <p:cNvPr id="12" name="TextBox 12"/>
          <p:cNvSpPr txBox="1"/>
          <p:nvPr/>
        </p:nvSpPr>
        <p:spPr>
          <a:xfrm>
            <a:off x="629742" y="412115"/>
            <a:ext cx="11239351" cy="413190"/>
          </a:xfrm>
          <a:prstGeom prst="rect">
            <a:avLst/>
          </a:prstGeom>
        </p:spPr>
        <p:txBody>
          <a:bodyPr wrap="square" lIns="0" tIns="0" rIns="0" bIns="0" rtlCol="0" anchor="t">
            <a:spAutoFit/>
          </a:bodyPr>
          <a:lstStyle/>
          <a:p>
            <a:pPr>
              <a:lnSpc>
                <a:spcPts val="3360"/>
              </a:lnSpc>
            </a:pPr>
            <a:r>
              <a:rPr lang="en-US" sz="2400" b="1" dirty="0">
                <a:solidFill>
                  <a:srgbClr val="000000"/>
                </a:solidFill>
                <a:latin typeface="Poppins Bold"/>
                <a:ea typeface="Poppins Bold"/>
                <a:cs typeface="Poppins Bold"/>
                <a:sym typeface="Poppins Bold"/>
              </a:rPr>
              <a:t>TURNING AN ESTABLISHED BRAND VISION INTO </a:t>
            </a:r>
            <a:r>
              <a:rPr lang="en-US" sz="2400" b="1" dirty="0">
                <a:solidFill>
                  <a:srgbClr val="C00000"/>
                </a:solidFill>
                <a:latin typeface="Poppins Bold"/>
                <a:ea typeface="Poppins Bold"/>
                <a:cs typeface="Poppins Bold"/>
                <a:sym typeface="Poppins Bold"/>
              </a:rPr>
              <a:t>A SALES-READY WEBSITE</a:t>
            </a:r>
          </a:p>
        </p:txBody>
      </p:sp>
      <p:sp>
        <p:nvSpPr>
          <p:cNvPr id="13" name="TextBox 13"/>
          <p:cNvSpPr txBox="1"/>
          <p:nvPr/>
        </p:nvSpPr>
        <p:spPr>
          <a:xfrm>
            <a:off x="657750" y="961063"/>
            <a:ext cx="4999091" cy="1331839"/>
          </a:xfrm>
          <a:prstGeom prst="rect">
            <a:avLst/>
          </a:prstGeom>
        </p:spPr>
        <p:txBody>
          <a:bodyPr lIns="0" tIns="0" rIns="0" bIns="0" rtlCol="0" anchor="t">
            <a:spAutoFit/>
          </a:bodyPr>
          <a:lstStyle/>
          <a:p>
            <a:pPr>
              <a:lnSpc>
                <a:spcPts val="2146"/>
              </a:lnSpc>
            </a:pPr>
            <a:r>
              <a:rPr lang="en-US" sz="1533" b="1">
                <a:solidFill>
                  <a:srgbClr val="000000"/>
                </a:solidFill>
                <a:latin typeface="Poppins Bold"/>
                <a:ea typeface="Poppins Bold"/>
                <a:cs typeface="Poppins Bold"/>
                <a:sym typeface="Poppins Bold"/>
              </a:rPr>
              <a:t>Goal:</a:t>
            </a:r>
          </a:p>
          <a:p>
            <a:pPr>
              <a:lnSpc>
                <a:spcPts val="2053"/>
              </a:lnSpc>
            </a:pPr>
            <a:r>
              <a:rPr lang="en-US" sz="1466">
                <a:solidFill>
                  <a:srgbClr val="000000"/>
                </a:solidFill>
                <a:latin typeface="Poppins"/>
                <a:ea typeface="Poppins"/>
                <a:cs typeface="Poppins"/>
                <a:sym typeface="Poppins"/>
              </a:rPr>
              <a:t>Create a premium website that brought Infinia Forma’s existing brand assets and content together in a cohesive way, while meeting a fast-approaching deadline for national retail sales conversations.</a:t>
            </a:r>
          </a:p>
        </p:txBody>
      </p:sp>
      <p:sp>
        <p:nvSpPr>
          <p:cNvPr id="14" name="TextBox 14"/>
          <p:cNvSpPr txBox="1"/>
          <p:nvPr/>
        </p:nvSpPr>
        <p:spPr>
          <a:xfrm>
            <a:off x="6093460" y="961063"/>
            <a:ext cx="5634360" cy="1331839"/>
          </a:xfrm>
          <a:prstGeom prst="rect">
            <a:avLst/>
          </a:prstGeom>
        </p:spPr>
        <p:txBody>
          <a:bodyPr lIns="0" tIns="0" rIns="0" bIns="0" rtlCol="0" anchor="t">
            <a:spAutoFit/>
          </a:bodyPr>
          <a:lstStyle/>
          <a:p>
            <a:pPr>
              <a:lnSpc>
                <a:spcPts val="2146"/>
              </a:lnSpc>
            </a:pPr>
            <a:r>
              <a:rPr lang="en-US" sz="1533" b="1">
                <a:solidFill>
                  <a:srgbClr val="000000"/>
                </a:solidFill>
                <a:latin typeface="Poppins Bold"/>
                <a:ea typeface="Poppins Bold"/>
                <a:cs typeface="Poppins Bold"/>
                <a:sym typeface="Poppins Bold"/>
              </a:rPr>
              <a:t>Approach:</a:t>
            </a:r>
          </a:p>
          <a:p>
            <a:pPr>
              <a:lnSpc>
                <a:spcPts val="2053"/>
              </a:lnSpc>
            </a:pPr>
            <a:r>
              <a:rPr lang="en-US" sz="1466">
                <a:solidFill>
                  <a:srgbClr val="000000"/>
                </a:solidFill>
                <a:latin typeface="Poppins"/>
                <a:ea typeface="Poppins"/>
                <a:cs typeface="Poppins"/>
                <a:sym typeface="Poppins"/>
              </a:rPr>
              <a:t>RED66’s creative and web teams took the supplied brand direction further, refining the visual experience, organizing the content and building a polished website that better reflected the quality of the Infinia Forma brand.</a:t>
            </a:r>
          </a:p>
        </p:txBody>
      </p:sp>
      <p:sp>
        <p:nvSpPr>
          <p:cNvPr id="15" name="TextBox 15"/>
          <p:cNvSpPr txBox="1"/>
          <p:nvPr/>
        </p:nvSpPr>
        <p:spPr>
          <a:xfrm>
            <a:off x="657750" y="2494454"/>
            <a:ext cx="4601793" cy="305020"/>
          </a:xfrm>
          <a:prstGeom prst="rect">
            <a:avLst/>
          </a:prstGeom>
        </p:spPr>
        <p:txBody>
          <a:bodyPr lIns="0" tIns="0" rIns="0" bIns="0" rtlCol="0" anchor="t">
            <a:spAutoFit/>
          </a:bodyPr>
          <a:lstStyle/>
          <a:p>
            <a:pPr>
              <a:lnSpc>
                <a:spcPts val="2519"/>
              </a:lnSpc>
            </a:pPr>
            <a:r>
              <a:rPr lang="en-US" sz="1799" b="1">
                <a:solidFill>
                  <a:srgbClr val="000000"/>
                </a:solidFill>
                <a:latin typeface="Poppins Bold"/>
                <a:ea typeface="Poppins Bold"/>
                <a:cs typeface="Poppins Bold"/>
                <a:sym typeface="Poppins Bold"/>
              </a:rPr>
              <a:t>Results</a:t>
            </a:r>
          </a:p>
        </p:txBody>
      </p:sp>
      <p:sp>
        <p:nvSpPr>
          <p:cNvPr id="16" name="TextBox 16"/>
          <p:cNvSpPr txBox="1"/>
          <p:nvPr/>
        </p:nvSpPr>
        <p:spPr>
          <a:xfrm>
            <a:off x="1456035" y="2931335"/>
            <a:ext cx="4110203" cy="2947666"/>
          </a:xfrm>
          <a:prstGeom prst="rect">
            <a:avLst/>
          </a:prstGeom>
        </p:spPr>
        <p:txBody>
          <a:bodyPr lIns="0" tIns="0" rIns="0" bIns="0" rtlCol="0" anchor="t">
            <a:spAutoFit/>
          </a:bodyPr>
          <a:lstStyle/>
          <a:p>
            <a:pPr>
              <a:lnSpc>
                <a:spcPts val="2053"/>
              </a:lnSpc>
            </a:pPr>
            <a:r>
              <a:rPr lang="en-US" sz="1466">
                <a:solidFill>
                  <a:srgbClr val="000000"/>
                </a:solidFill>
                <a:latin typeface="Poppins"/>
                <a:ea typeface="Poppins"/>
                <a:cs typeface="Poppins"/>
                <a:sym typeface="Poppins"/>
              </a:rPr>
              <a:t>Website developed and launched in just 5 weeks</a:t>
            </a:r>
          </a:p>
          <a:p>
            <a:pPr>
              <a:lnSpc>
                <a:spcPts val="2053"/>
              </a:lnSpc>
            </a:pPr>
            <a:endParaRPr lang="en-US" sz="1466">
              <a:solidFill>
                <a:srgbClr val="000000"/>
              </a:solidFill>
              <a:latin typeface="Poppins"/>
              <a:ea typeface="Poppins"/>
              <a:cs typeface="Poppins"/>
              <a:sym typeface="Poppins"/>
            </a:endParaRPr>
          </a:p>
          <a:p>
            <a:pPr>
              <a:lnSpc>
                <a:spcPts val="2053"/>
              </a:lnSpc>
            </a:pPr>
            <a:r>
              <a:rPr lang="en-US" sz="1466">
                <a:solidFill>
                  <a:srgbClr val="000000"/>
                </a:solidFill>
                <a:latin typeface="Poppins"/>
                <a:ea typeface="Poppins"/>
                <a:cs typeface="Poppins"/>
                <a:sym typeface="Poppins"/>
              </a:rPr>
              <a:t>Ready in time to support conversations with national fitness retailers</a:t>
            </a:r>
          </a:p>
          <a:p>
            <a:pPr>
              <a:lnSpc>
                <a:spcPts val="2053"/>
              </a:lnSpc>
            </a:pPr>
            <a:endParaRPr lang="en-US" sz="1466">
              <a:solidFill>
                <a:srgbClr val="000000"/>
              </a:solidFill>
              <a:latin typeface="Poppins"/>
              <a:ea typeface="Poppins"/>
              <a:cs typeface="Poppins"/>
              <a:sym typeface="Poppins"/>
            </a:endParaRPr>
          </a:p>
          <a:p>
            <a:pPr>
              <a:lnSpc>
                <a:spcPts val="2053"/>
              </a:lnSpc>
            </a:pPr>
            <a:r>
              <a:rPr lang="en-US" sz="1466">
                <a:solidFill>
                  <a:srgbClr val="000000"/>
                </a:solidFill>
                <a:latin typeface="Poppins"/>
                <a:ea typeface="Poppins"/>
                <a:cs typeface="Poppins"/>
                <a:sym typeface="Poppins"/>
              </a:rPr>
              <a:t>Created a cohesive digital foundation for future marketing and sales materials</a:t>
            </a:r>
          </a:p>
          <a:p>
            <a:pPr>
              <a:lnSpc>
                <a:spcPts val="2053"/>
              </a:lnSpc>
            </a:pPr>
            <a:endParaRPr lang="en-US" sz="1466">
              <a:solidFill>
                <a:srgbClr val="000000"/>
              </a:solidFill>
              <a:latin typeface="Poppins"/>
              <a:ea typeface="Poppins"/>
              <a:cs typeface="Poppins"/>
              <a:sym typeface="Poppins"/>
            </a:endParaRPr>
          </a:p>
          <a:p>
            <a:pPr>
              <a:lnSpc>
                <a:spcPts val="2053"/>
              </a:lnSpc>
            </a:pPr>
            <a:r>
              <a:rPr lang="en-US" sz="1466">
                <a:solidFill>
                  <a:srgbClr val="000000"/>
                </a:solidFill>
                <a:latin typeface="Poppins"/>
                <a:ea typeface="Poppins"/>
                <a:cs typeface="Poppins"/>
                <a:sym typeface="Poppins"/>
              </a:rPr>
              <a:t>Recognized with a Web Excellence Award for website design </a:t>
            </a:r>
          </a:p>
        </p:txBody>
      </p:sp>
      <p:sp>
        <p:nvSpPr>
          <p:cNvPr id="17" name="Freeform 17"/>
          <p:cNvSpPr/>
          <p:nvPr/>
        </p:nvSpPr>
        <p:spPr>
          <a:xfrm>
            <a:off x="511866" y="6016256"/>
            <a:ext cx="1835869" cy="534507"/>
          </a:xfrm>
          <a:custGeom>
            <a:avLst/>
            <a:gdLst/>
            <a:ahLst/>
            <a:cxnLst/>
            <a:rect l="l" t="t" r="r" b="b"/>
            <a:pathLst>
              <a:path w="2753804" h="801761">
                <a:moveTo>
                  <a:pt x="0" y="0"/>
                </a:moveTo>
                <a:lnTo>
                  <a:pt x="2753804" y="0"/>
                </a:lnTo>
                <a:lnTo>
                  <a:pt x="2753804" y="801761"/>
                </a:lnTo>
                <a:lnTo>
                  <a:pt x="0" y="801761"/>
                </a:lnTo>
                <a:lnTo>
                  <a:pt x="0" y="0"/>
                </a:lnTo>
                <a:close/>
              </a:path>
            </a:pathLst>
          </a:custGeom>
          <a:blipFill>
            <a:blip r:embed="rId10"/>
            <a:stretch>
              <a:fillRect t="-62667" b="-59577"/>
            </a:stretch>
          </a:blipFill>
        </p:spPr>
        <p:txBody>
          <a:bodyPr/>
          <a:lstStyle/>
          <a:p>
            <a:endParaRPr lang="en-US"/>
          </a:p>
        </p:txBody>
      </p:sp>
    </p:spTree>
  </p:cSld>
  <p:clrMapOvr>
    <a:masterClrMapping/>
  </p:clrMapOvr>
  <p:timing>
    <p:tnLst>
      <p:par>
        <p:cTn id="1" dur="indefinite" restart="never" nodeType="tmRoot">
          <p:childTnLst>
            <p:video>
              <p:cMediaNode vol="100000">
                <p:cTn id="2" fill="hold" display="0">
                  <p:stCondLst>
                    <p:cond delay="indefinite"/>
                  </p:stCondLst>
                </p:cTn>
                <p:tgtEl>
                  <p:spTgt spid="6"/>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83705-A6B8-5494-CCB1-74242F96D2A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847B0EA-9942-45DD-E4F4-7945D92899F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2CE9AA3-DCEC-D03F-74AD-32929D27D9B3}"/>
              </a:ext>
            </a:extLst>
          </p:cNvPr>
          <p:cNvPicPr>
            <a:picLocks noChangeAspect="1"/>
          </p:cNvPicPr>
          <p:nvPr/>
        </p:nvPicPr>
        <p:blipFill>
          <a:blip r:embed="rId2"/>
          <a:stretch>
            <a:fillRect/>
          </a:stretch>
        </p:blipFill>
        <p:spPr>
          <a:xfrm>
            <a:off x="0" y="-297"/>
            <a:ext cx="12192528" cy="6858297"/>
          </a:xfrm>
          <a:prstGeom prst="rect">
            <a:avLst/>
          </a:prstGeom>
        </p:spPr>
      </p:pic>
    </p:spTree>
    <p:extLst>
      <p:ext uri="{BB962C8B-B14F-4D97-AF65-F5344CB8AC3E}">
        <p14:creationId xmlns:p14="http://schemas.microsoft.com/office/powerpoint/2010/main" val="3388425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0C96B2-CE84-32E0-1F65-8CB07256EBB2}"/>
              </a:ext>
            </a:extLst>
          </p:cNvPr>
          <p:cNvPicPr>
            <a:picLocks noChangeAspect="1"/>
          </p:cNvPicPr>
          <p:nvPr/>
        </p:nvPicPr>
        <p:blipFill>
          <a:blip r:embed="rId2"/>
          <a:stretch>
            <a:fillRect/>
          </a:stretch>
        </p:blipFill>
        <p:spPr>
          <a:xfrm>
            <a:off x="966985" y="2215299"/>
            <a:ext cx="2802067" cy="3657600"/>
          </a:xfrm>
          <a:prstGeom prst="rect">
            <a:avLst/>
          </a:prstGeom>
          <a:ln>
            <a:solidFill>
              <a:srgbClr val="007934"/>
            </a:solidFill>
          </a:ln>
        </p:spPr>
      </p:pic>
      <p:pic>
        <p:nvPicPr>
          <p:cNvPr id="5" name="Picture 4">
            <a:extLst>
              <a:ext uri="{FF2B5EF4-FFF2-40B4-BE49-F238E27FC236}">
                <a16:creationId xmlns:a16="http://schemas.microsoft.com/office/drawing/2014/main" id="{4E39115D-6E91-2D12-FE3D-785DC383009E}"/>
              </a:ext>
            </a:extLst>
          </p:cNvPr>
          <p:cNvPicPr>
            <a:picLocks noChangeAspect="1"/>
          </p:cNvPicPr>
          <p:nvPr/>
        </p:nvPicPr>
        <p:blipFill>
          <a:blip r:embed="rId3"/>
          <a:stretch>
            <a:fillRect/>
          </a:stretch>
        </p:blipFill>
        <p:spPr>
          <a:xfrm>
            <a:off x="4517697" y="2215299"/>
            <a:ext cx="2261419" cy="3657600"/>
          </a:xfrm>
          <a:prstGeom prst="rect">
            <a:avLst/>
          </a:prstGeom>
          <a:ln>
            <a:solidFill>
              <a:srgbClr val="007934"/>
            </a:solidFill>
          </a:ln>
        </p:spPr>
      </p:pic>
      <p:pic>
        <p:nvPicPr>
          <p:cNvPr id="7" name="Picture 6">
            <a:extLst>
              <a:ext uri="{FF2B5EF4-FFF2-40B4-BE49-F238E27FC236}">
                <a16:creationId xmlns:a16="http://schemas.microsoft.com/office/drawing/2014/main" id="{E109BA92-F2AA-7F3E-3B38-DDDC6D96C0B0}"/>
              </a:ext>
            </a:extLst>
          </p:cNvPr>
          <p:cNvPicPr>
            <a:picLocks noChangeAspect="1"/>
          </p:cNvPicPr>
          <p:nvPr/>
        </p:nvPicPr>
        <p:blipFill>
          <a:blip r:embed="rId4"/>
          <a:stretch>
            <a:fillRect/>
          </a:stretch>
        </p:blipFill>
        <p:spPr>
          <a:xfrm>
            <a:off x="7523572" y="2215299"/>
            <a:ext cx="2424230" cy="2017336"/>
          </a:xfrm>
          <a:prstGeom prst="rect">
            <a:avLst/>
          </a:prstGeom>
          <a:ln>
            <a:solidFill>
              <a:srgbClr val="007934"/>
            </a:solidFill>
          </a:ln>
        </p:spPr>
      </p:pic>
      <p:sp>
        <p:nvSpPr>
          <p:cNvPr id="8" name="TextBox 7">
            <a:extLst>
              <a:ext uri="{FF2B5EF4-FFF2-40B4-BE49-F238E27FC236}">
                <a16:creationId xmlns:a16="http://schemas.microsoft.com/office/drawing/2014/main" id="{8BD56CA7-228B-0865-50F3-CC1523FC1DD5}"/>
              </a:ext>
            </a:extLst>
          </p:cNvPr>
          <p:cNvSpPr txBox="1"/>
          <p:nvPr/>
        </p:nvSpPr>
        <p:spPr>
          <a:xfrm>
            <a:off x="0" y="233388"/>
            <a:ext cx="12192000" cy="1015663"/>
          </a:xfrm>
          <a:prstGeom prst="rect">
            <a:avLst/>
          </a:prstGeom>
          <a:noFill/>
        </p:spPr>
        <p:txBody>
          <a:bodyPr wrap="square" rtlCol="0">
            <a:spAutoFit/>
          </a:bodyPr>
          <a:lstStyle/>
          <a:p>
            <a:pPr algn="ctr"/>
            <a:r>
              <a:rPr lang="en-US" sz="6000" b="1" dirty="0">
                <a:latin typeface="Lato" panose="020F0502020204030203" pitchFamily="34" charset="0"/>
                <a:ea typeface="Lato" panose="020F0502020204030203" pitchFamily="34" charset="0"/>
                <a:cs typeface="Lato" panose="020F0502020204030203" pitchFamily="34" charset="0"/>
              </a:rPr>
              <a:t>L.I.N.T. – Linen Is Never Trash</a:t>
            </a:r>
          </a:p>
        </p:txBody>
      </p:sp>
      <p:sp>
        <p:nvSpPr>
          <p:cNvPr id="9" name="Rectangle: Rounded Corners 8">
            <a:extLst>
              <a:ext uri="{FF2B5EF4-FFF2-40B4-BE49-F238E27FC236}">
                <a16:creationId xmlns:a16="http://schemas.microsoft.com/office/drawing/2014/main" id="{8A76ADB4-CE89-F3B3-58EC-688AB2F5F693}"/>
              </a:ext>
            </a:extLst>
          </p:cNvPr>
          <p:cNvSpPr/>
          <p:nvPr/>
        </p:nvSpPr>
        <p:spPr>
          <a:xfrm>
            <a:off x="966985" y="1536569"/>
            <a:ext cx="2802067" cy="405353"/>
          </a:xfrm>
          <a:prstGeom prst="roundRect">
            <a:avLst/>
          </a:prstGeom>
          <a:solidFill>
            <a:srgbClr val="0079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latin typeface="Lato" panose="020F0502020204030203" pitchFamily="34" charset="0"/>
                <a:ea typeface="Lato" panose="020F0502020204030203" pitchFamily="34" charset="0"/>
                <a:cs typeface="Lato" panose="020F0502020204030203" pitchFamily="34" charset="0"/>
              </a:rPr>
              <a:t>FLYER</a:t>
            </a:r>
          </a:p>
        </p:txBody>
      </p:sp>
      <p:sp>
        <p:nvSpPr>
          <p:cNvPr id="10" name="Rectangle: Rounded Corners 9">
            <a:extLst>
              <a:ext uri="{FF2B5EF4-FFF2-40B4-BE49-F238E27FC236}">
                <a16:creationId xmlns:a16="http://schemas.microsoft.com/office/drawing/2014/main" id="{15C50B3E-E429-99CE-FFDD-92FFAD54D5CA}"/>
              </a:ext>
            </a:extLst>
          </p:cNvPr>
          <p:cNvSpPr/>
          <p:nvPr/>
        </p:nvSpPr>
        <p:spPr>
          <a:xfrm>
            <a:off x="4517697" y="1536569"/>
            <a:ext cx="2258568" cy="405353"/>
          </a:xfrm>
          <a:prstGeom prst="roundRect">
            <a:avLst/>
          </a:prstGeom>
          <a:solidFill>
            <a:srgbClr val="0079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latin typeface="Lato" panose="020F0502020204030203" pitchFamily="34" charset="0"/>
                <a:ea typeface="Lato" panose="020F0502020204030203" pitchFamily="34" charset="0"/>
                <a:cs typeface="Lato" panose="020F0502020204030203" pitchFamily="34" charset="0"/>
              </a:rPr>
              <a:t>POSTER</a:t>
            </a:r>
          </a:p>
        </p:txBody>
      </p:sp>
      <p:sp>
        <p:nvSpPr>
          <p:cNvPr id="11" name="Rectangle: Rounded Corners 10">
            <a:extLst>
              <a:ext uri="{FF2B5EF4-FFF2-40B4-BE49-F238E27FC236}">
                <a16:creationId xmlns:a16="http://schemas.microsoft.com/office/drawing/2014/main" id="{F2819DFA-8F34-A606-A8C4-AA0580CAD5BA}"/>
              </a:ext>
            </a:extLst>
          </p:cNvPr>
          <p:cNvSpPr/>
          <p:nvPr/>
        </p:nvSpPr>
        <p:spPr>
          <a:xfrm>
            <a:off x="7527761" y="1536569"/>
            <a:ext cx="3891462" cy="405353"/>
          </a:xfrm>
          <a:prstGeom prst="roundRect">
            <a:avLst/>
          </a:prstGeom>
          <a:solidFill>
            <a:srgbClr val="0079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latin typeface="Lato" panose="020F0502020204030203" pitchFamily="34" charset="0"/>
                <a:ea typeface="Lato" panose="020F0502020204030203" pitchFamily="34" charset="0"/>
                <a:cs typeface="Lato" panose="020F0502020204030203" pitchFamily="34" charset="0"/>
              </a:rPr>
              <a:t>STICKER</a:t>
            </a:r>
          </a:p>
        </p:txBody>
      </p:sp>
      <p:pic>
        <p:nvPicPr>
          <p:cNvPr id="13" name="Picture 12">
            <a:extLst>
              <a:ext uri="{FF2B5EF4-FFF2-40B4-BE49-F238E27FC236}">
                <a16:creationId xmlns:a16="http://schemas.microsoft.com/office/drawing/2014/main" id="{379062CF-AC5C-7401-08D7-582E23FEF9F7}"/>
              </a:ext>
            </a:extLst>
          </p:cNvPr>
          <p:cNvPicPr>
            <a:picLocks noChangeAspect="1"/>
          </p:cNvPicPr>
          <p:nvPr/>
        </p:nvPicPr>
        <p:blipFill>
          <a:blip r:embed="rId5">
            <a:extLst>
              <a:ext uri="{28A0092B-C50C-407E-A947-70E740481C1C}">
                <a14:useLocalDpi xmlns:a14="http://schemas.microsoft.com/office/drawing/2010/main" val="0"/>
              </a:ext>
            </a:extLst>
          </a:blip>
          <a:srcRect l="31065" r="6117" b="9190"/>
          <a:stretch>
            <a:fillRect/>
          </a:stretch>
        </p:blipFill>
        <p:spPr>
          <a:xfrm rot="5400000">
            <a:off x="9493783" y="3636375"/>
            <a:ext cx="1847654" cy="2003226"/>
          </a:xfrm>
          <a:prstGeom prst="rect">
            <a:avLst/>
          </a:prstGeom>
          <a:ln>
            <a:solidFill>
              <a:srgbClr val="007934"/>
            </a:solidFill>
          </a:ln>
        </p:spPr>
      </p:pic>
    </p:spTree>
    <p:extLst>
      <p:ext uri="{BB962C8B-B14F-4D97-AF65-F5344CB8AC3E}">
        <p14:creationId xmlns:p14="http://schemas.microsoft.com/office/powerpoint/2010/main" val="264348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mpany"/>
          <p:cNvSpPr txBox="1"/>
          <p:nvPr/>
        </p:nvSpPr>
        <p:spPr>
          <a:xfrm>
            <a:off x="518161" y="513219"/>
            <a:ext cx="6400800" cy="274320"/>
          </a:xfrm>
          <a:prstGeom prst="rect">
            <a:avLst/>
          </a:prstGeom>
          <a:noFill/>
        </p:spPr>
        <p:txBody>
          <a:bodyPr wrap="square" lIns="0" tIns="0" rIns="0" bIns="0" anchor="t">
            <a:spAutoFit/>
          </a:bodyPr>
          <a:lstStyle/>
          <a:p>
            <a:pPr algn="l">
              <a:spcAft>
                <a:spcPts val="0"/>
              </a:spcAft>
            </a:pPr>
            <a:r>
              <a:rPr sz="1200" b="1" i="0">
                <a:solidFill>
                  <a:srgbClr val="E64030"/>
                </a:solidFill>
                <a:latin typeface="Montserrat"/>
              </a:rPr>
              <a:t>AMERICAN DAWN INC. (ADI)</a:t>
            </a:r>
          </a:p>
        </p:txBody>
      </p:sp>
      <p:sp>
        <p:nvSpPr>
          <p:cNvPr id="3" name="Title"/>
          <p:cNvSpPr txBox="1"/>
          <p:nvPr/>
        </p:nvSpPr>
        <p:spPr>
          <a:xfrm>
            <a:off x="518161" y="908349"/>
            <a:ext cx="11247120" cy="548640"/>
          </a:xfrm>
          <a:prstGeom prst="rect">
            <a:avLst/>
          </a:prstGeom>
          <a:noFill/>
        </p:spPr>
        <p:txBody>
          <a:bodyPr wrap="square" lIns="0" tIns="0" rIns="0" bIns="0" anchor="t">
            <a:spAutoFit/>
          </a:bodyPr>
          <a:lstStyle/>
          <a:p>
            <a:pPr algn="l">
              <a:spcAft>
                <a:spcPts val="0"/>
              </a:spcAft>
            </a:pPr>
            <a:r>
              <a:rPr sz="3000" b="1" i="0">
                <a:solidFill>
                  <a:srgbClr val="13335C"/>
                </a:solidFill>
                <a:latin typeface="Montserrat"/>
              </a:rPr>
              <a:t>ADI Product Training Series</a:t>
            </a:r>
          </a:p>
        </p:txBody>
      </p:sp>
      <p:sp>
        <p:nvSpPr>
          <p:cNvPr id="6" name="StrategyLabel"/>
          <p:cNvSpPr txBox="1"/>
          <p:nvPr/>
        </p:nvSpPr>
        <p:spPr>
          <a:xfrm>
            <a:off x="758031" y="1805528"/>
            <a:ext cx="5806440" cy="274320"/>
          </a:xfrm>
          <a:prstGeom prst="rect">
            <a:avLst/>
          </a:prstGeom>
          <a:noFill/>
        </p:spPr>
        <p:txBody>
          <a:bodyPr wrap="square" lIns="0" tIns="0" rIns="0" bIns="0" anchor="t">
            <a:spAutoFit/>
          </a:bodyPr>
          <a:lstStyle/>
          <a:p>
            <a:pPr algn="l">
              <a:spcAft>
                <a:spcPts val="0"/>
              </a:spcAft>
            </a:pPr>
            <a:r>
              <a:rPr sz="1200" b="1" i="0">
                <a:solidFill>
                  <a:srgbClr val="E64030"/>
                </a:solidFill>
                <a:latin typeface="Montserrat"/>
              </a:rPr>
              <a:t>A MULTI-STEP CAMPAIGN</a:t>
            </a:r>
          </a:p>
        </p:txBody>
      </p:sp>
      <p:sp>
        <p:nvSpPr>
          <p:cNvPr id="7" name="Step1Circle"/>
          <p:cNvSpPr/>
          <p:nvPr/>
        </p:nvSpPr>
        <p:spPr>
          <a:xfrm>
            <a:off x="920077" y="2311298"/>
            <a:ext cx="384048" cy="384048"/>
          </a:xfrm>
          <a:prstGeom prst="ellipse">
            <a:avLst/>
          </a:prstGeom>
          <a:solidFill>
            <a:srgbClr val="015FA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FFFFF"/>
                </a:solidFill>
                <a:latin typeface="Montserrat"/>
              </a:rPr>
              <a:t>1</a:t>
            </a:r>
          </a:p>
        </p:txBody>
      </p:sp>
      <p:sp>
        <p:nvSpPr>
          <p:cNvPr id="8" name="Step1Text"/>
          <p:cNvSpPr txBox="1"/>
          <p:nvPr/>
        </p:nvSpPr>
        <p:spPr>
          <a:xfrm>
            <a:off x="1468717" y="2390744"/>
            <a:ext cx="5257800" cy="200055"/>
          </a:xfrm>
          <a:prstGeom prst="rect">
            <a:avLst/>
          </a:prstGeom>
          <a:noFill/>
        </p:spPr>
        <p:txBody>
          <a:bodyPr wrap="square" lIns="0" tIns="0" rIns="0" bIns="0" anchor="t">
            <a:spAutoFit/>
          </a:bodyPr>
          <a:lstStyle/>
          <a:p>
            <a:pPr algn="l">
              <a:spcAft>
                <a:spcPts val="0"/>
              </a:spcAft>
            </a:pPr>
            <a:r>
              <a:rPr sz="1300" b="1" i="0">
                <a:solidFill>
                  <a:srgbClr val="13335C"/>
                </a:solidFill>
                <a:latin typeface="Montserrat"/>
              </a:rPr>
              <a:t>Long-form </a:t>
            </a:r>
            <a:r>
              <a:rPr lang="en-US" sz="1300" b="1" i="0">
                <a:solidFill>
                  <a:srgbClr val="13335C"/>
                </a:solidFill>
                <a:latin typeface="Montserrat"/>
              </a:rPr>
              <a:t>YouTube </a:t>
            </a:r>
            <a:r>
              <a:rPr sz="1300" b="1" i="0">
                <a:solidFill>
                  <a:srgbClr val="13335C"/>
                </a:solidFill>
                <a:latin typeface="Montserrat"/>
              </a:rPr>
              <a:t>training series</a:t>
            </a:r>
          </a:p>
        </p:txBody>
      </p:sp>
      <p:sp>
        <p:nvSpPr>
          <p:cNvPr id="9" name="Step2Circle"/>
          <p:cNvSpPr/>
          <p:nvPr/>
        </p:nvSpPr>
        <p:spPr>
          <a:xfrm>
            <a:off x="920077" y="3006242"/>
            <a:ext cx="384048" cy="384048"/>
          </a:xfrm>
          <a:prstGeom prst="ellipse">
            <a:avLst/>
          </a:prstGeom>
          <a:solidFill>
            <a:srgbClr val="015FA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FFFFF"/>
                </a:solidFill>
                <a:latin typeface="Montserrat"/>
              </a:rPr>
              <a:t>2</a:t>
            </a:r>
          </a:p>
        </p:txBody>
      </p:sp>
      <p:sp>
        <p:nvSpPr>
          <p:cNvPr id="10" name="Step2Text"/>
          <p:cNvSpPr txBox="1"/>
          <p:nvPr/>
        </p:nvSpPr>
        <p:spPr>
          <a:xfrm>
            <a:off x="1468717" y="3085688"/>
            <a:ext cx="5257800" cy="200055"/>
          </a:xfrm>
          <a:prstGeom prst="rect">
            <a:avLst/>
          </a:prstGeom>
          <a:noFill/>
        </p:spPr>
        <p:txBody>
          <a:bodyPr wrap="square" lIns="0" tIns="0" rIns="0" bIns="0" anchor="t">
            <a:spAutoFit/>
          </a:bodyPr>
          <a:lstStyle/>
          <a:p>
            <a:pPr algn="l">
              <a:spcAft>
                <a:spcPts val="0"/>
              </a:spcAft>
            </a:pPr>
            <a:r>
              <a:rPr sz="1300" b="1" i="0">
                <a:solidFill>
                  <a:srgbClr val="13335C"/>
                </a:solidFill>
                <a:latin typeface="Montserrat"/>
              </a:rPr>
              <a:t>Short-form videos on LinkedIn</a:t>
            </a:r>
          </a:p>
        </p:txBody>
      </p:sp>
      <p:sp>
        <p:nvSpPr>
          <p:cNvPr id="11" name="Step3Circle"/>
          <p:cNvSpPr/>
          <p:nvPr/>
        </p:nvSpPr>
        <p:spPr>
          <a:xfrm>
            <a:off x="920077" y="3701186"/>
            <a:ext cx="384048" cy="384048"/>
          </a:xfrm>
          <a:prstGeom prst="ellipse">
            <a:avLst/>
          </a:prstGeom>
          <a:solidFill>
            <a:srgbClr val="015FA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FFFFF"/>
                </a:solidFill>
                <a:latin typeface="Montserrat"/>
              </a:rPr>
              <a:t>3</a:t>
            </a:r>
          </a:p>
        </p:txBody>
      </p:sp>
      <p:sp>
        <p:nvSpPr>
          <p:cNvPr id="12" name="Step3Text"/>
          <p:cNvSpPr txBox="1"/>
          <p:nvPr/>
        </p:nvSpPr>
        <p:spPr>
          <a:xfrm>
            <a:off x="1468717" y="3780632"/>
            <a:ext cx="5257800" cy="200055"/>
          </a:xfrm>
          <a:prstGeom prst="rect">
            <a:avLst/>
          </a:prstGeom>
          <a:noFill/>
        </p:spPr>
        <p:txBody>
          <a:bodyPr wrap="square" lIns="0" tIns="0" rIns="0" bIns="0" anchor="t">
            <a:spAutoFit/>
          </a:bodyPr>
          <a:lstStyle/>
          <a:p>
            <a:pPr algn="l">
              <a:spcAft>
                <a:spcPts val="0"/>
              </a:spcAft>
            </a:pPr>
            <a:r>
              <a:rPr sz="1300" b="1" i="0">
                <a:solidFill>
                  <a:srgbClr val="13335C"/>
                </a:solidFill>
                <a:latin typeface="Montserrat"/>
              </a:rPr>
              <a:t>Digital training toolkits for customers</a:t>
            </a:r>
          </a:p>
        </p:txBody>
      </p:sp>
      <p:sp>
        <p:nvSpPr>
          <p:cNvPr id="13" name="Step4Circle"/>
          <p:cNvSpPr/>
          <p:nvPr/>
        </p:nvSpPr>
        <p:spPr>
          <a:xfrm>
            <a:off x="920077" y="4396130"/>
            <a:ext cx="384048" cy="384048"/>
          </a:xfrm>
          <a:prstGeom prst="ellipse">
            <a:avLst/>
          </a:prstGeom>
          <a:solidFill>
            <a:srgbClr val="015FA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500" b="1">
                <a:solidFill>
                  <a:srgbClr val="FFFFFF"/>
                </a:solidFill>
                <a:latin typeface="Montserrat"/>
              </a:rPr>
              <a:t>4</a:t>
            </a:r>
          </a:p>
        </p:txBody>
      </p:sp>
      <p:sp>
        <p:nvSpPr>
          <p:cNvPr id="14" name="Step4Text"/>
          <p:cNvSpPr txBox="1"/>
          <p:nvPr/>
        </p:nvSpPr>
        <p:spPr>
          <a:xfrm>
            <a:off x="1468717" y="4475576"/>
            <a:ext cx="5257800" cy="200055"/>
          </a:xfrm>
          <a:prstGeom prst="rect">
            <a:avLst/>
          </a:prstGeom>
          <a:noFill/>
        </p:spPr>
        <p:txBody>
          <a:bodyPr wrap="square" lIns="0" tIns="0" rIns="0" bIns="0" anchor="t">
            <a:spAutoFit/>
          </a:bodyPr>
          <a:lstStyle/>
          <a:p>
            <a:pPr algn="l">
              <a:spcAft>
                <a:spcPts val="0"/>
              </a:spcAft>
            </a:pPr>
            <a:r>
              <a:rPr sz="1300" b="1" i="0">
                <a:solidFill>
                  <a:srgbClr val="13335C"/>
                </a:solidFill>
                <a:latin typeface="Montserrat"/>
              </a:rPr>
              <a:t>“Ask the Expert” series</a:t>
            </a:r>
          </a:p>
        </p:txBody>
      </p:sp>
      <p:pic>
        <p:nvPicPr>
          <p:cNvPr id="22" name="Picture 21">
            <a:extLst>
              <a:ext uri="{FF2B5EF4-FFF2-40B4-BE49-F238E27FC236}">
                <a16:creationId xmlns:a16="http://schemas.microsoft.com/office/drawing/2014/main" id="{A82B8AC3-9D3F-0E81-D79A-E199BD5CA5B6}"/>
              </a:ext>
            </a:extLst>
          </p:cNvPr>
          <p:cNvPicPr>
            <a:picLocks noChangeAspect="1"/>
          </p:cNvPicPr>
          <p:nvPr/>
        </p:nvPicPr>
        <p:blipFill>
          <a:blip r:embed="rId3"/>
          <a:stretch>
            <a:fillRect/>
          </a:stretch>
        </p:blipFill>
        <p:spPr>
          <a:xfrm>
            <a:off x="6486939" y="3770945"/>
            <a:ext cx="2086181" cy="2086181"/>
          </a:xfrm>
          <a:prstGeom prst="rect">
            <a:avLst/>
          </a:prstGeom>
        </p:spPr>
      </p:pic>
      <p:pic>
        <p:nvPicPr>
          <p:cNvPr id="28" name="Picture 27">
            <a:extLst>
              <a:ext uri="{FF2B5EF4-FFF2-40B4-BE49-F238E27FC236}">
                <a16:creationId xmlns:a16="http://schemas.microsoft.com/office/drawing/2014/main" id="{C4B18AFD-0DA6-3DFC-674D-46BA286503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96958" y="3766615"/>
            <a:ext cx="2516749" cy="2093240"/>
          </a:xfrm>
          <a:prstGeom prst="rect">
            <a:avLst/>
          </a:prstGeom>
        </p:spPr>
      </p:pic>
      <p:pic>
        <p:nvPicPr>
          <p:cNvPr id="32" name="Picture 31">
            <a:extLst>
              <a:ext uri="{FF2B5EF4-FFF2-40B4-BE49-F238E27FC236}">
                <a16:creationId xmlns:a16="http://schemas.microsoft.com/office/drawing/2014/main" id="{29721B77-81D7-620E-88CE-25FE15BF90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86939" y="979692"/>
            <a:ext cx="4926768" cy="260001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Hero Circle"/>
          <p:cNvSpPr/>
          <p:nvPr/>
        </p:nvSpPr>
        <p:spPr>
          <a:xfrm>
            <a:off x="548640" y="475488"/>
            <a:ext cx="960120" cy="960120"/>
          </a:xfrm>
          <a:prstGeom prst="ellipse">
            <a:avLst/>
          </a:prstGeom>
          <a:solidFill>
            <a:srgbClr val="30EA99"/>
          </a:solidFill>
          <a:ln>
            <a:noFill/>
          </a:ln>
        </p:spPr>
        <p:txBody>
          <a:bodyPr/>
          <a:lstStyle/>
          <a:p>
            <a:endParaRPr lang="en-US"/>
          </a:p>
        </p:txBody>
      </p:sp>
      <p:pic>
        <p:nvPicPr>
          <p:cNvPr id="102" name="Bot Icon"/>
          <p:cNvPicPr>
            <a:picLocks noChangeAspect="1"/>
          </p:cNvPicPr>
          <p:nvPr/>
        </p:nvPicPr>
        <p:blipFill>
          <a:blip r:embed="rId2"/>
          <a:stretch>
            <a:fillRect/>
          </a:stretch>
        </p:blipFill>
        <p:spPr>
          <a:xfrm>
            <a:off x="745236" y="672084"/>
            <a:ext cx="566928" cy="566928"/>
          </a:xfrm>
          <a:prstGeom prst="rect">
            <a:avLst/>
          </a:prstGeom>
        </p:spPr>
      </p:pic>
      <p:sp>
        <p:nvSpPr>
          <p:cNvPr id="103" name="Title"/>
          <p:cNvSpPr txBox="1"/>
          <p:nvPr/>
        </p:nvSpPr>
        <p:spPr>
          <a:xfrm>
            <a:off x="1691640" y="438912"/>
            <a:ext cx="6949440" cy="658368"/>
          </a:xfrm>
          <a:prstGeom prst="rect">
            <a:avLst/>
          </a:prstGeom>
          <a:noFill/>
        </p:spPr>
        <p:txBody>
          <a:bodyPr wrap="square" lIns="0" tIns="0" rIns="0" bIns="0" anchor="ctr">
            <a:noAutofit/>
          </a:bodyPr>
          <a:lstStyle/>
          <a:p>
            <a:pPr algn="l">
              <a:spcAft>
                <a:spcPts val="0"/>
              </a:spcAft>
            </a:pPr>
            <a:r>
              <a:rPr lang="en-US" sz="4000" b="1" i="0" dirty="0">
                <a:solidFill>
                  <a:srgbClr val="00143F"/>
                </a:solidFill>
                <a:latin typeface="Poppins"/>
              </a:rPr>
              <a:t>ASK MATTY  </a:t>
            </a:r>
          </a:p>
        </p:txBody>
      </p:sp>
      <p:sp>
        <p:nvSpPr>
          <p:cNvPr id="104" name="Subtitle"/>
          <p:cNvSpPr txBox="1"/>
          <p:nvPr/>
        </p:nvSpPr>
        <p:spPr>
          <a:xfrm>
            <a:off x="1709928" y="1078992"/>
            <a:ext cx="6949440" cy="411480"/>
          </a:xfrm>
          <a:prstGeom prst="rect">
            <a:avLst/>
          </a:prstGeom>
          <a:noFill/>
        </p:spPr>
        <p:txBody>
          <a:bodyPr wrap="square" lIns="0" tIns="0" rIns="0" bIns="0" anchor="t">
            <a:noAutofit/>
          </a:bodyPr>
          <a:lstStyle/>
          <a:p>
            <a:pPr algn="l">
              <a:spcAft>
                <a:spcPts val="0"/>
              </a:spcAft>
            </a:pPr>
            <a:r>
              <a:rPr lang="en-US" sz="1600" b="0" i="0" dirty="0">
                <a:solidFill>
                  <a:srgbClr val="60B297"/>
                </a:solidFill>
                <a:latin typeface="Syne"/>
              </a:rPr>
              <a:t>M+A Matting’s AI-Powered Sales &amp; Service Assistant</a:t>
            </a:r>
          </a:p>
        </p:txBody>
      </p:sp>
      <p:sp>
        <p:nvSpPr>
          <p:cNvPr id="105" name="Eyebrow"/>
          <p:cNvSpPr txBox="1"/>
          <p:nvPr/>
        </p:nvSpPr>
        <p:spPr>
          <a:xfrm>
            <a:off x="7223760" y="530352"/>
            <a:ext cx="4416552" cy="320040"/>
          </a:xfrm>
          <a:prstGeom prst="rect">
            <a:avLst/>
          </a:prstGeom>
          <a:noFill/>
        </p:spPr>
        <p:txBody>
          <a:bodyPr wrap="square" lIns="0" tIns="0" rIns="0" bIns="0" anchor="t">
            <a:noAutofit/>
          </a:bodyPr>
          <a:lstStyle/>
          <a:p>
            <a:pPr algn="r">
              <a:spcAft>
                <a:spcPts val="0"/>
              </a:spcAft>
            </a:pPr>
            <a:r>
              <a:rPr lang="en-US" sz="1100" b="0" i="0" spc="150" dirty="0">
                <a:solidFill>
                  <a:srgbClr val="B4B4B4"/>
                </a:solidFill>
                <a:latin typeface="Poppins"/>
              </a:rPr>
              <a:t>SALES &amp; MARKETING INNOVATION</a:t>
            </a:r>
          </a:p>
        </p:txBody>
      </p:sp>
      <p:sp>
        <p:nvSpPr>
          <p:cNvPr id="106" name="Card 1"/>
          <p:cNvSpPr/>
          <p:nvPr/>
        </p:nvSpPr>
        <p:spPr>
          <a:xfrm>
            <a:off x="546100" y="1574800"/>
            <a:ext cx="7493000" cy="1320800"/>
          </a:xfrm>
          <a:prstGeom prst="roundRect">
            <a:avLst>
              <a:gd name="adj" fmla="val 6000"/>
            </a:avLst>
          </a:prstGeom>
          <a:solidFill>
            <a:srgbClr val="DEEDE8"/>
          </a:solidFill>
          <a:ln>
            <a:noFill/>
          </a:ln>
        </p:spPr>
        <p:txBody>
          <a:bodyPr/>
          <a:lstStyle/>
          <a:p>
            <a:endParaRPr lang="en-US"/>
          </a:p>
        </p:txBody>
      </p:sp>
      <p:sp>
        <p:nvSpPr>
          <p:cNvPr id="107" name="Icon Circle 1"/>
          <p:cNvSpPr/>
          <p:nvPr/>
        </p:nvSpPr>
        <p:spPr>
          <a:xfrm>
            <a:off x="723900" y="1905000"/>
            <a:ext cx="660400" cy="660400"/>
          </a:xfrm>
          <a:prstGeom prst="ellipse">
            <a:avLst/>
          </a:prstGeom>
          <a:solidFill>
            <a:srgbClr val="00143F"/>
          </a:solidFill>
          <a:ln>
            <a:noFill/>
          </a:ln>
        </p:spPr>
        <p:txBody>
          <a:bodyPr/>
          <a:lstStyle/>
          <a:p>
            <a:endParaRPr lang="en-US"/>
          </a:p>
        </p:txBody>
      </p:sp>
      <p:pic>
        <p:nvPicPr>
          <p:cNvPr id="108" name="Col Icon 1"/>
          <p:cNvPicPr>
            <a:picLocks noChangeAspect="1"/>
          </p:cNvPicPr>
          <p:nvPr/>
        </p:nvPicPr>
        <p:blipFill>
          <a:blip r:embed="rId3"/>
          <a:stretch>
            <a:fillRect/>
          </a:stretch>
        </p:blipFill>
        <p:spPr>
          <a:xfrm>
            <a:off x="825500" y="2006600"/>
            <a:ext cx="457200" cy="457200"/>
          </a:xfrm>
          <a:prstGeom prst="rect">
            <a:avLst/>
          </a:prstGeom>
        </p:spPr>
      </p:pic>
      <p:sp>
        <p:nvSpPr>
          <p:cNvPr id="109" name="Header 1"/>
          <p:cNvSpPr txBox="1"/>
          <p:nvPr/>
        </p:nvSpPr>
        <p:spPr>
          <a:xfrm>
            <a:off x="1447800" y="1879600"/>
            <a:ext cx="1651000" cy="711200"/>
          </a:xfrm>
          <a:prstGeom prst="rect">
            <a:avLst/>
          </a:prstGeom>
          <a:noFill/>
        </p:spPr>
        <p:txBody>
          <a:bodyPr wrap="square" lIns="0" tIns="0" rIns="0" bIns="0" anchor="ctr" anchorCtr="0">
            <a:noAutofit/>
          </a:bodyPr>
          <a:lstStyle/>
          <a:p>
            <a:pPr>
              <a:spcAft>
                <a:spcPts val="0"/>
              </a:spcAft>
            </a:pPr>
            <a:r>
              <a:rPr lang="en-US" sz="1600" b="1" i="0" dirty="0">
                <a:solidFill>
                  <a:srgbClr val="00143F"/>
                </a:solidFill>
                <a:latin typeface="Poppins"/>
              </a:rPr>
              <a:t>For the Customer</a:t>
            </a:r>
          </a:p>
        </p:txBody>
      </p:sp>
      <p:sp>
        <p:nvSpPr>
          <p:cNvPr id="110" name="Bullets 1"/>
          <p:cNvSpPr txBox="1"/>
          <p:nvPr/>
        </p:nvSpPr>
        <p:spPr>
          <a:xfrm>
            <a:off x="3251200" y="1625600"/>
            <a:ext cx="4597400" cy="1219200"/>
          </a:xfrm>
          <a:prstGeom prst="rect">
            <a:avLst/>
          </a:prstGeom>
          <a:noFill/>
        </p:spPr>
        <p:txBody>
          <a:bodyPr wrap="square" lIns="0" tIns="0" rIns="0" bIns="0" anchor="ctr" anchorCtr="0">
            <a:noAutofit/>
          </a:bodyPr>
          <a:lstStyle/>
          <a:p>
            <a:pPr marL="228600" indent="-228600" algn="l">
              <a:spcAft>
                <a:spcPts val="800"/>
              </a:spcAft>
              <a:buFont typeface="Arial"/>
              <a:buChar char="•"/>
            </a:pPr>
            <a:r>
              <a:rPr lang="en-US" sz="1500" dirty="0">
                <a:solidFill>
                  <a:srgbClr val="00143F"/>
                </a:solidFill>
                <a:latin typeface="Poppins"/>
              </a:rPr>
              <a:t>Faster, accurate answers, no more “I’ll get back to you”</a:t>
            </a:r>
          </a:p>
          <a:p>
            <a:pPr marL="228600" indent="-228600" algn="l">
              <a:spcAft>
                <a:spcPts val="800"/>
              </a:spcAft>
              <a:buFont typeface="Arial"/>
              <a:buChar char="•"/>
            </a:pPr>
            <a:r>
              <a:rPr lang="en-US" sz="1500" dirty="0">
                <a:solidFill>
                  <a:srgbClr val="00143F"/>
                </a:solidFill>
                <a:latin typeface="Poppins"/>
              </a:rPr>
              <a:t>Recommendations matched to their facility and rental program</a:t>
            </a:r>
          </a:p>
        </p:txBody>
      </p:sp>
      <p:sp>
        <p:nvSpPr>
          <p:cNvPr id="111" name="Card 2"/>
          <p:cNvSpPr/>
          <p:nvPr/>
        </p:nvSpPr>
        <p:spPr>
          <a:xfrm>
            <a:off x="546100" y="3022600"/>
            <a:ext cx="7493000" cy="1320800"/>
          </a:xfrm>
          <a:prstGeom prst="roundRect">
            <a:avLst>
              <a:gd name="adj" fmla="val 6000"/>
            </a:avLst>
          </a:prstGeom>
          <a:solidFill>
            <a:srgbClr val="DEEDE8"/>
          </a:solidFill>
          <a:ln>
            <a:noFill/>
          </a:ln>
        </p:spPr>
        <p:txBody>
          <a:bodyPr/>
          <a:lstStyle/>
          <a:p>
            <a:endParaRPr lang="en-US"/>
          </a:p>
        </p:txBody>
      </p:sp>
      <p:sp>
        <p:nvSpPr>
          <p:cNvPr id="112" name="Icon Circle 2"/>
          <p:cNvSpPr/>
          <p:nvPr/>
        </p:nvSpPr>
        <p:spPr>
          <a:xfrm>
            <a:off x="723900" y="3352800"/>
            <a:ext cx="660400" cy="660400"/>
          </a:xfrm>
          <a:prstGeom prst="ellipse">
            <a:avLst/>
          </a:prstGeom>
          <a:solidFill>
            <a:srgbClr val="00143F"/>
          </a:solidFill>
          <a:ln>
            <a:noFill/>
          </a:ln>
        </p:spPr>
        <p:txBody>
          <a:bodyPr/>
          <a:lstStyle/>
          <a:p>
            <a:endParaRPr lang="en-US"/>
          </a:p>
        </p:txBody>
      </p:sp>
      <p:pic>
        <p:nvPicPr>
          <p:cNvPr id="113" name="Col Icon 2"/>
          <p:cNvPicPr>
            <a:picLocks noChangeAspect="1"/>
          </p:cNvPicPr>
          <p:nvPr/>
        </p:nvPicPr>
        <p:blipFill>
          <a:blip r:embed="rId4"/>
          <a:stretch>
            <a:fillRect/>
          </a:stretch>
        </p:blipFill>
        <p:spPr>
          <a:xfrm>
            <a:off x="825500" y="3454400"/>
            <a:ext cx="457200" cy="457200"/>
          </a:xfrm>
          <a:prstGeom prst="rect">
            <a:avLst/>
          </a:prstGeom>
        </p:spPr>
      </p:pic>
      <p:sp>
        <p:nvSpPr>
          <p:cNvPr id="114" name="Header 2"/>
          <p:cNvSpPr txBox="1"/>
          <p:nvPr/>
        </p:nvSpPr>
        <p:spPr>
          <a:xfrm>
            <a:off x="1447800" y="3327400"/>
            <a:ext cx="1651000" cy="711200"/>
          </a:xfrm>
          <a:prstGeom prst="rect">
            <a:avLst/>
          </a:prstGeom>
          <a:noFill/>
        </p:spPr>
        <p:txBody>
          <a:bodyPr wrap="square" lIns="0" tIns="0" rIns="0" bIns="0" anchor="ctr" anchorCtr="0">
            <a:noAutofit/>
          </a:bodyPr>
          <a:lstStyle/>
          <a:p>
            <a:pPr>
              <a:spcAft>
                <a:spcPts val="0"/>
              </a:spcAft>
            </a:pPr>
            <a:r>
              <a:rPr lang="en-US" sz="1600" b="1" i="0" dirty="0">
                <a:solidFill>
                  <a:srgbClr val="00143F"/>
                </a:solidFill>
                <a:latin typeface="Poppins"/>
              </a:rPr>
              <a:t>For Our Sales Team</a:t>
            </a:r>
          </a:p>
        </p:txBody>
      </p:sp>
      <p:sp>
        <p:nvSpPr>
          <p:cNvPr id="115" name="Bullets 2"/>
          <p:cNvSpPr txBox="1"/>
          <p:nvPr/>
        </p:nvSpPr>
        <p:spPr>
          <a:xfrm>
            <a:off x="3251200" y="3073400"/>
            <a:ext cx="4597400" cy="1219200"/>
          </a:xfrm>
          <a:prstGeom prst="rect">
            <a:avLst/>
          </a:prstGeom>
          <a:noFill/>
        </p:spPr>
        <p:txBody>
          <a:bodyPr wrap="square" lIns="0" tIns="0" rIns="0" bIns="0" anchor="ctr" anchorCtr="0">
            <a:noAutofit/>
          </a:bodyPr>
          <a:lstStyle/>
          <a:p>
            <a:pPr marL="228600" indent="-228600" algn="l">
              <a:spcAft>
                <a:spcPts val="800"/>
              </a:spcAft>
              <a:buFont typeface="Arial"/>
              <a:buChar char="•"/>
            </a:pPr>
            <a:r>
              <a:rPr lang="en-US" sz="1500" dirty="0">
                <a:solidFill>
                  <a:srgbClr val="00143F"/>
                </a:solidFill>
                <a:latin typeface="Poppins"/>
              </a:rPr>
              <a:t>Instant access to specs, Tech Tips, and comparisons</a:t>
            </a:r>
          </a:p>
          <a:p>
            <a:pPr marL="228600" indent="-228600" algn="l">
              <a:spcAft>
                <a:spcPts val="800"/>
              </a:spcAft>
              <a:buFont typeface="Arial"/>
              <a:buChar char="•"/>
            </a:pPr>
            <a:r>
              <a:rPr lang="en-US" sz="1500" dirty="0">
                <a:solidFill>
                  <a:srgbClr val="00143F"/>
                </a:solidFill>
                <a:latin typeface="Poppins"/>
              </a:rPr>
              <a:t>Customer-ready decks, one-pagers, and quotes in minutes</a:t>
            </a:r>
          </a:p>
        </p:txBody>
      </p:sp>
      <p:sp>
        <p:nvSpPr>
          <p:cNvPr id="116" name="Card 3"/>
          <p:cNvSpPr/>
          <p:nvPr/>
        </p:nvSpPr>
        <p:spPr>
          <a:xfrm>
            <a:off x="546100" y="4470400"/>
            <a:ext cx="7493000" cy="1320800"/>
          </a:xfrm>
          <a:prstGeom prst="roundRect">
            <a:avLst>
              <a:gd name="adj" fmla="val 6000"/>
            </a:avLst>
          </a:prstGeom>
          <a:solidFill>
            <a:srgbClr val="DEEDE8"/>
          </a:solidFill>
          <a:ln>
            <a:noFill/>
          </a:ln>
        </p:spPr>
        <p:txBody>
          <a:bodyPr/>
          <a:lstStyle/>
          <a:p>
            <a:endParaRPr lang="en-US"/>
          </a:p>
        </p:txBody>
      </p:sp>
      <p:sp>
        <p:nvSpPr>
          <p:cNvPr id="117" name="Icon Circle 3"/>
          <p:cNvSpPr/>
          <p:nvPr/>
        </p:nvSpPr>
        <p:spPr>
          <a:xfrm>
            <a:off x="723900" y="4800600"/>
            <a:ext cx="660400" cy="660400"/>
          </a:xfrm>
          <a:prstGeom prst="ellipse">
            <a:avLst/>
          </a:prstGeom>
          <a:solidFill>
            <a:srgbClr val="00143F"/>
          </a:solidFill>
          <a:ln>
            <a:noFill/>
          </a:ln>
        </p:spPr>
        <p:txBody>
          <a:bodyPr/>
          <a:lstStyle/>
          <a:p>
            <a:endParaRPr lang="en-US"/>
          </a:p>
        </p:txBody>
      </p:sp>
      <p:pic>
        <p:nvPicPr>
          <p:cNvPr id="118" name="Col Icon 3"/>
          <p:cNvPicPr>
            <a:picLocks noChangeAspect="1"/>
          </p:cNvPicPr>
          <p:nvPr/>
        </p:nvPicPr>
        <p:blipFill>
          <a:blip r:embed="rId5"/>
          <a:stretch>
            <a:fillRect/>
          </a:stretch>
        </p:blipFill>
        <p:spPr>
          <a:xfrm>
            <a:off x="825500" y="4902200"/>
            <a:ext cx="457200" cy="457200"/>
          </a:xfrm>
          <a:prstGeom prst="rect">
            <a:avLst/>
          </a:prstGeom>
        </p:spPr>
      </p:pic>
      <p:sp>
        <p:nvSpPr>
          <p:cNvPr id="119" name="Header 3"/>
          <p:cNvSpPr txBox="1"/>
          <p:nvPr/>
        </p:nvSpPr>
        <p:spPr>
          <a:xfrm>
            <a:off x="1447800" y="4775200"/>
            <a:ext cx="1651000" cy="711200"/>
          </a:xfrm>
          <a:prstGeom prst="rect">
            <a:avLst/>
          </a:prstGeom>
          <a:noFill/>
        </p:spPr>
        <p:txBody>
          <a:bodyPr wrap="square" lIns="0" tIns="0" rIns="0" bIns="0" anchor="ctr" anchorCtr="0">
            <a:noAutofit/>
          </a:bodyPr>
          <a:lstStyle/>
          <a:p>
            <a:pPr>
              <a:spcAft>
                <a:spcPts val="0"/>
              </a:spcAft>
            </a:pPr>
            <a:r>
              <a:rPr lang="en-US" sz="1600" b="1" i="0" dirty="0">
                <a:solidFill>
                  <a:srgbClr val="00143F"/>
                </a:solidFill>
                <a:latin typeface="Poppins"/>
              </a:rPr>
              <a:t>For Customer Experience</a:t>
            </a:r>
          </a:p>
        </p:txBody>
      </p:sp>
      <p:sp>
        <p:nvSpPr>
          <p:cNvPr id="120" name="Bullets 3"/>
          <p:cNvSpPr txBox="1"/>
          <p:nvPr/>
        </p:nvSpPr>
        <p:spPr>
          <a:xfrm>
            <a:off x="3251200" y="4521200"/>
            <a:ext cx="4597400" cy="1219200"/>
          </a:xfrm>
          <a:prstGeom prst="rect">
            <a:avLst/>
          </a:prstGeom>
          <a:noFill/>
        </p:spPr>
        <p:txBody>
          <a:bodyPr wrap="square" lIns="0" tIns="0" rIns="0" bIns="0" anchor="ctr" anchorCtr="0">
            <a:noAutofit/>
          </a:bodyPr>
          <a:lstStyle/>
          <a:p>
            <a:pPr marL="228600" indent="-228600" algn="l">
              <a:spcAft>
                <a:spcPts val="800"/>
              </a:spcAft>
              <a:buFont typeface="Arial"/>
              <a:buChar char="•"/>
            </a:pPr>
            <a:r>
              <a:rPr lang="en-US" sz="1500" dirty="0">
                <a:solidFill>
                  <a:srgbClr val="00143F"/>
                </a:solidFill>
                <a:latin typeface="Poppins"/>
              </a:rPr>
              <a:t>Faster onboarding with a training guide for new hires</a:t>
            </a:r>
          </a:p>
          <a:p>
            <a:pPr marL="228600" indent="-228600" algn="l">
              <a:spcAft>
                <a:spcPts val="800"/>
              </a:spcAft>
              <a:buFont typeface="Arial"/>
              <a:buChar char="•"/>
            </a:pPr>
            <a:r>
              <a:rPr lang="en-US" sz="1500" dirty="0">
                <a:solidFill>
                  <a:srgbClr val="00143F"/>
                </a:solidFill>
                <a:latin typeface="Poppins"/>
              </a:rPr>
              <a:t>Real-time answers replace back-office delays</a:t>
            </a:r>
          </a:p>
        </p:txBody>
      </p:sp>
      <p:pic>
        <p:nvPicPr>
          <p:cNvPr id="121" name="M+A Logo"/>
          <p:cNvPicPr>
            <a:picLocks noChangeAspect="1"/>
          </p:cNvPicPr>
          <p:nvPr/>
        </p:nvPicPr>
        <p:blipFill>
          <a:blip r:embed="rId6"/>
          <a:stretch>
            <a:fillRect/>
          </a:stretch>
        </p:blipFill>
        <p:spPr>
          <a:xfrm>
            <a:off x="411480" y="5961888"/>
            <a:ext cx="982675" cy="566928"/>
          </a:xfrm>
          <a:prstGeom prst="rect">
            <a:avLst/>
          </a:prstGeom>
        </p:spPr>
      </p:pic>
      <p:pic>
        <p:nvPicPr>
          <p:cNvPr id="3" name="Picture 2">
            <a:extLst>
              <a:ext uri="{FF2B5EF4-FFF2-40B4-BE49-F238E27FC236}">
                <a16:creationId xmlns:a16="http://schemas.microsoft.com/office/drawing/2014/main" id="{CCB8C963-4564-BCAF-BA54-AED6B70656D4}"/>
              </a:ext>
            </a:extLst>
          </p:cNvPr>
          <p:cNvPicPr>
            <a:picLocks noChangeAspect="1"/>
          </p:cNvPicPr>
          <p:nvPr/>
        </p:nvPicPr>
        <p:blipFill>
          <a:blip r:embed="rId7"/>
          <a:stretch>
            <a:fillRect/>
          </a:stretch>
        </p:blipFill>
        <p:spPr>
          <a:xfrm>
            <a:off x="8280400" y="1574800"/>
            <a:ext cx="3365500" cy="3987800"/>
          </a:xfrm>
          <a:prstGeom prst="rect">
            <a:avLst/>
          </a:prstGeom>
        </p:spPr>
      </p:pic>
    </p:spTree>
    <p:extLst>
      <p:ext uri="{BB962C8B-B14F-4D97-AF65-F5344CB8AC3E}">
        <p14:creationId xmlns:p14="http://schemas.microsoft.com/office/powerpoint/2010/main" val="12975761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6.0.6404"/>
  <p:tag name="SLIDO_PRESENTATION_ID" val="0f5fab77-27e9-460c-b559-89847ced9ae6"/>
  <p:tag name="SLIDO_EVENT_UUID" val="577ff987-1dee-4bf6-b604-ef53895f9b22"/>
  <p:tag name="SLIDO_EVENT_SECTION_UUID" val="5ac3579f-a877-49e8-a2e6-ddd0b7639842"/>
  <p:tag name="SLIDO_SHARE_KEY" val="8d148f43f3360f442f030fa94f70a88ff225cc1dc077d73f7c6c6da8d65bf8f4"/>
</p:tagLst>
</file>

<file path=ppt/theme/theme1.xml><?xml version="1.0" encoding="utf-8"?>
<a:theme xmlns:a="http://schemas.openxmlformats.org/drawingml/2006/main" name="Basis">
  <a:themeElements>
    <a:clrScheme name="Custom 1">
      <a:dk1>
        <a:sysClr val="windowText" lastClr="000000"/>
      </a:dk1>
      <a:lt1>
        <a:sysClr val="window" lastClr="FFFFFF"/>
      </a:lt1>
      <a:dk2>
        <a:srgbClr val="505046"/>
      </a:dk2>
      <a:lt2>
        <a:srgbClr val="EEECE1"/>
      </a:lt2>
      <a:accent1>
        <a:srgbClr val="C00000"/>
      </a:accent1>
      <a:accent2>
        <a:srgbClr val="C00000"/>
      </a:accent2>
      <a:accent3>
        <a:srgbClr val="C00000"/>
      </a:accent3>
      <a:accent4>
        <a:srgbClr val="C00000"/>
      </a:accent4>
      <a:accent5>
        <a:srgbClr val="C00000"/>
      </a:accent5>
      <a:accent6>
        <a:srgbClr val="B22600"/>
      </a:accent6>
      <a:hlink>
        <a:srgbClr val="C00000"/>
      </a:hlink>
      <a:folHlink>
        <a:srgbClr val="505046"/>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63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446C221D-F63F-4DD8-B509-CFE168687BF2}"/>
    </a:ext>
  </a:extLst>
</a:theme>
</file>

<file path=ppt/theme/theme2.xml><?xml version="1.0" encoding="utf-8"?>
<a:theme xmlns:a="http://schemas.openxmlformats.org/drawingml/2006/main" name="Retrospec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677505f-48f8-4e39-b278-4587cffcc40a" xsi:nil="true"/>
    <lcf76f155ced4ddcb4097134ff3c332f xmlns="98f4d713-a15a-45de-ae71-698a8043e5df">
      <Terms xmlns="http://schemas.microsoft.com/office/infopath/2007/PartnerControls"/>
    </lcf76f155ced4ddcb4097134ff3c332f>
    <hyperlink xmlns="98f4d713-a15a-45de-ae71-698a8043e5df">
      <Url xsi:nil="true"/>
      <Description xsi:nil="true"/>
    </hyperlink>
    <_ApprovalAssignedTo xmlns="98f4d713-a15a-45de-ae71-698a8043e5df">
      <UserInfo>
        <DisplayName/>
        <AccountId xsi:nil="true"/>
        <AccountType/>
      </UserInfo>
    </_ApprovalAssignedTo>
    <_ApprovalSentBy xmlns="98f4d713-a15a-45de-ae71-698a8043e5df">
      <UserInfo>
        <DisplayName/>
        <AccountId xsi:nil="true"/>
        <AccountType/>
      </UserInfo>
    </_ApprovalSentBy>
    <_ApprovalStatus xmlns="98f4d713-a15a-45de-ae71-698a8043e5df">0</_ApprovalStatus>
    <_ApprovalRespondedBy xmlns="98f4d713-a15a-45de-ae71-698a8043e5df">
      <UserInfo>
        <DisplayName/>
        <AccountId xsi:nil="true"/>
        <AccountType/>
      </UserInfo>
    </_ApprovalRespondedB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AE1B3F86133754EB62DB5FA3BB16294" ma:contentTypeVersion="24" ma:contentTypeDescription="Create a new document." ma:contentTypeScope="" ma:versionID="f36bad91f1a9e02010e0b944e56189aa">
  <xsd:schema xmlns:xsd="http://www.w3.org/2001/XMLSchema" xmlns:xs="http://www.w3.org/2001/XMLSchema" xmlns:p="http://schemas.microsoft.com/office/2006/metadata/properties" xmlns:ns2="98f4d713-a15a-45de-ae71-698a8043e5df" xmlns:ns3="2677505f-48f8-4e39-b278-4587cffcc40a" targetNamespace="http://schemas.microsoft.com/office/2006/metadata/properties" ma:root="true" ma:fieldsID="b3325f5dae573581af60baa4405b4281" ns2:_="" ns3:_="">
    <xsd:import namespace="98f4d713-a15a-45de-ae71-698a8043e5df"/>
    <xsd:import namespace="2677505f-48f8-4e39-b278-4587cffcc40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hyperlink" minOccurs="0"/>
                <xsd:element ref="ns2:_ApprovalAssignedTo" minOccurs="0"/>
                <xsd:element ref="ns2:_ApprovalRespondedBy" minOccurs="0"/>
                <xsd:element ref="ns2:_ApprovalSentBy" minOccurs="0"/>
                <xsd:element ref="ns2:_Approval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f4d713-a15a-45de-ae71-698a8043e5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9be231c-6326-4f2f-8a94-6a889b4445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hyperlink" ma:index="27"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_ApprovalAssignedTo" ma:index="28" nillable="true" ma:displayName="Approvers" ma:list="UserInfo" ma:internalName="_ApprovalAssignedTo"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RespondedBy" ma:index="29" nillable="true" ma:displayName="Responses" ma:list="UserInfo" ma:internalName="_ApprovalRespondedBy"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entBy" ma:index="30" nillable="true" ma:displayName="Approval Creator" ma:list="UserInfo" ma:internalName="_ApprovalSentBy"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ApprovalStatus" ma:index="31" nillable="true" ma:displayName="Approval status" ma:internalName="_ApprovalStatu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677505f-48f8-4e39-b278-4587cffcc40a"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a0bf6d6-31e4-482c-b8ba-8c096151acf8}" ma:internalName="TaxCatchAll" ma:showField="CatchAllData" ma:web="2677505f-48f8-4e39-b278-4587cffcc4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6C2A3FF-F4FB-4CCE-A75A-F3B074D27E23}">
  <ds:schemaRefs>
    <ds:schemaRef ds:uri="http://schemas.microsoft.com/sharepoint/v3/contenttype/forms"/>
  </ds:schemaRefs>
</ds:datastoreItem>
</file>

<file path=customXml/itemProps2.xml><?xml version="1.0" encoding="utf-8"?>
<ds:datastoreItem xmlns:ds="http://schemas.openxmlformats.org/officeDocument/2006/customXml" ds:itemID="{4BF6F5F5-CD12-464D-95B4-44DDC811B986}">
  <ds:schemaRefs>
    <ds:schemaRef ds:uri="http://www.w3.org/XML/1998/namespace"/>
    <ds:schemaRef ds:uri="98f4d713-a15a-45de-ae71-698a8043e5df"/>
    <ds:schemaRef ds:uri="http://schemas.openxmlformats.org/package/2006/metadata/core-properties"/>
    <ds:schemaRef ds:uri="http://purl.org/dc/elements/1.1/"/>
    <ds:schemaRef ds:uri="http://schemas.microsoft.com/office/2006/documentManagement/types"/>
    <ds:schemaRef ds:uri="http://purl.org/dc/dcmitype/"/>
    <ds:schemaRef ds:uri="http://schemas.microsoft.com/office/2006/metadata/properties"/>
    <ds:schemaRef ds:uri="http://schemas.microsoft.com/office/infopath/2007/PartnerControls"/>
    <ds:schemaRef ds:uri="2677505f-48f8-4e39-b278-4587cffcc40a"/>
    <ds:schemaRef ds:uri="http://purl.org/dc/terms/"/>
  </ds:schemaRefs>
</ds:datastoreItem>
</file>

<file path=customXml/itemProps3.xml><?xml version="1.0" encoding="utf-8"?>
<ds:datastoreItem xmlns:ds="http://schemas.openxmlformats.org/officeDocument/2006/customXml" ds:itemID="{26F296FF-DC88-424B-8FE7-D135269921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f4d713-a15a-45de-ae71-698a8043e5df"/>
    <ds:schemaRef ds:uri="2677505f-48f8-4e39-b278-4587cffcc4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Session 7 - Leadership Insights</Template>
  <TotalTime>67</TotalTime>
  <Words>545</Words>
  <Application>Microsoft Office PowerPoint</Application>
  <PresentationFormat>Widescreen</PresentationFormat>
  <Paragraphs>70</Paragraphs>
  <Slides>7</Slides>
  <Notes>1</Notes>
  <HiddenSlides>0</HiddenSlides>
  <MMClips>1</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7</vt:i4>
      </vt:variant>
    </vt:vector>
  </HeadingPairs>
  <TitlesOfParts>
    <vt:vector size="21" baseType="lpstr">
      <vt:lpstr>Arial</vt:lpstr>
      <vt:lpstr>Calibri</vt:lpstr>
      <vt:lpstr>Corbel</vt:lpstr>
      <vt:lpstr>Geist</vt:lpstr>
      <vt:lpstr>Gill Sans Light</vt:lpstr>
      <vt:lpstr>Gill Sans MT</vt:lpstr>
      <vt:lpstr>Lato</vt:lpstr>
      <vt:lpstr>Montserrat</vt:lpstr>
      <vt:lpstr>Poppins</vt:lpstr>
      <vt:lpstr>Poppins Bold</vt:lpstr>
      <vt:lpstr>Syne</vt:lpstr>
      <vt:lpstr>Trebuchet MS</vt:lpstr>
      <vt:lpstr>Basis</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Genevieve Griffin</dc:creator>
  <cp:lastModifiedBy>Susie Jackson</cp:lastModifiedBy>
  <cp:revision>17</cp:revision>
  <dcterms:created xsi:type="dcterms:W3CDTF">2026-10-09T13:11:04Z</dcterms:created>
  <dcterms:modified xsi:type="dcterms:W3CDTF">2026-10-23T02:44:34Z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0x0101003AE1B3F86133754EB62DB5FA3BB16294</vt:lpwstr>
  </property>
  <property fmtid="{D5CDD505-2E9C-101B-9397-08002B2CF9AE}" pid="3" name="Order">
    <vt:r8>1725800</vt:r8>
  </property>
  <property fmtid="{D5CDD505-2E9C-101B-9397-08002B2CF9AE}" pid="4" name="MediaServiceImageTags">
    <vt:lpwstr/>
  </property>
</Properties>
</file>